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 id="272" r:id="rId16"/>
    <p:sldId id="291" r:id="rId17"/>
    <p:sldId id="292" r:id="rId18"/>
    <p:sldId id="278" r:id="rId19"/>
    <p:sldId id="279" r:id="rId20"/>
    <p:sldId id="280" r:id="rId21"/>
    <p:sldId id="281" r:id="rId22"/>
    <p:sldId id="282" r:id="rId23"/>
    <p:sldId id="273" r:id="rId24"/>
    <p:sldId id="274" r:id="rId25"/>
    <p:sldId id="275" r:id="rId26"/>
    <p:sldId id="290" r:id="rId27"/>
    <p:sldId id="276" r:id="rId28"/>
    <p:sldId id="287" r:id="rId29"/>
    <p:sldId id="288" r:id="rId30"/>
    <p:sldId id="289" r:id="rId31"/>
    <p:sldId id="277" r:id="rId32"/>
    <p:sldId id="283" r:id="rId33"/>
    <p:sldId id="284" r:id="rId34"/>
    <p:sldId id="285" r:id="rId35"/>
    <p:sldId id="28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5" autoAdjust="0"/>
    <p:restoredTop sz="94660"/>
  </p:normalViewPr>
  <p:slideViewPr>
    <p:cSldViewPr snapToGrid="0">
      <p:cViewPr varScale="1">
        <p:scale>
          <a:sx n="86" d="100"/>
          <a:sy n="86" d="100"/>
        </p:scale>
        <p:origin x="58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shar Chouragade" userId="80bff38efbf0b5b9" providerId="LiveId" clId="{115611BC-00CB-4E10-AEE2-EB802C37291A}"/>
    <pc:docChg chg="addSld modSld">
      <pc:chgData name="Tushar Chouragade" userId="80bff38efbf0b5b9" providerId="LiveId" clId="{115611BC-00CB-4E10-AEE2-EB802C37291A}" dt="2023-06-04T06:57:08.243" v="18" actId="931"/>
      <pc:docMkLst>
        <pc:docMk/>
      </pc:docMkLst>
      <pc:sldChg chg="modSp mod">
        <pc:chgData name="Tushar Chouragade" userId="80bff38efbf0b5b9" providerId="LiveId" clId="{115611BC-00CB-4E10-AEE2-EB802C37291A}" dt="2023-06-03T21:14:27.482" v="13" actId="1035"/>
        <pc:sldMkLst>
          <pc:docMk/>
          <pc:sldMk cId="3915826292" sldId="279"/>
        </pc:sldMkLst>
        <pc:picChg chg="mod">
          <ac:chgData name="Tushar Chouragade" userId="80bff38efbf0b5b9" providerId="LiveId" clId="{115611BC-00CB-4E10-AEE2-EB802C37291A}" dt="2023-06-03T21:14:27.482" v="13" actId="1035"/>
          <ac:picMkLst>
            <pc:docMk/>
            <pc:sldMk cId="3915826292" sldId="279"/>
            <ac:picMk id="2" creationId="{C87E599F-2E40-7844-77F2-DAFAA9DEC638}"/>
          </ac:picMkLst>
        </pc:picChg>
      </pc:sldChg>
      <pc:sldChg chg="modSp mod">
        <pc:chgData name="Tushar Chouragade" userId="80bff38efbf0b5b9" providerId="LiveId" clId="{115611BC-00CB-4E10-AEE2-EB802C37291A}" dt="2023-06-04T05:46:00.927" v="14" actId="1076"/>
        <pc:sldMkLst>
          <pc:docMk/>
          <pc:sldMk cId="3291709176" sldId="286"/>
        </pc:sldMkLst>
        <pc:picChg chg="mod">
          <ac:chgData name="Tushar Chouragade" userId="80bff38efbf0b5b9" providerId="LiveId" clId="{115611BC-00CB-4E10-AEE2-EB802C37291A}" dt="2023-06-04T05:46:00.927" v="14" actId="1076"/>
          <ac:picMkLst>
            <pc:docMk/>
            <pc:sldMk cId="3291709176" sldId="286"/>
            <ac:picMk id="3" creationId="{F0C2840C-2155-1A78-0283-B169A4B4F4E4}"/>
          </ac:picMkLst>
        </pc:picChg>
      </pc:sldChg>
      <pc:sldChg chg="addSp modSp new">
        <pc:chgData name="Tushar Chouragade" userId="80bff38efbf0b5b9" providerId="LiveId" clId="{115611BC-00CB-4E10-AEE2-EB802C37291A}" dt="2023-06-04T06:56:30.195" v="16" actId="931"/>
        <pc:sldMkLst>
          <pc:docMk/>
          <pc:sldMk cId="3797907230" sldId="291"/>
        </pc:sldMkLst>
        <pc:picChg chg="add mod">
          <ac:chgData name="Tushar Chouragade" userId="80bff38efbf0b5b9" providerId="LiveId" clId="{115611BC-00CB-4E10-AEE2-EB802C37291A}" dt="2023-06-04T06:56:30.195" v="16" actId="931"/>
          <ac:picMkLst>
            <pc:docMk/>
            <pc:sldMk cId="3797907230" sldId="291"/>
            <ac:picMk id="3" creationId="{57B902E4-5940-33AF-585F-A54E2304E9E6}"/>
          </ac:picMkLst>
        </pc:picChg>
      </pc:sldChg>
      <pc:sldChg chg="addSp modSp new">
        <pc:chgData name="Tushar Chouragade" userId="80bff38efbf0b5b9" providerId="LiveId" clId="{115611BC-00CB-4E10-AEE2-EB802C37291A}" dt="2023-06-04T06:57:08.243" v="18" actId="931"/>
        <pc:sldMkLst>
          <pc:docMk/>
          <pc:sldMk cId="1016407971" sldId="292"/>
        </pc:sldMkLst>
        <pc:picChg chg="add mod">
          <ac:chgData name="Tushar Chouragade" userId="80bff38efbf0b5b9" providerId="LiveId" clId="{115611BC-00CB-4E10-AEE2-EB802C37291A}" dt="2023-06-04T06:57:08.243" v="18" actId="931"/>
          <ac:picMkLst>
            <pc:docMk/>
            <pc:sldMk cId="1016407971" sldId="292"/>
            <ac:picMk id="3" creationId="{0EF034C7-1972-21DB-C724-43AFA03B045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40"/>
          <c:dPt>
            <c:idx val="0"/>
            <c:bubble3D val="0"/>
            <c:explosion val="0"/>
            <c:spPr>
              <a:solidFill>
                <a:schemeClr val="accent1"/>
              </a:solidFill>
              <a:ln w="19050">
                <a:solidFill>
                  <a:schemeClr val="lt1"/>
                </a:solidFill>
              </a:ln>
              <a:effectLst/>
            </c:spPr>
            <c:extLst>
              <c:ext xmlns:c16="http://schemas.microsoft.com/office/drawing/2014/chart" uri="{C3380CC4-5D6E-409C-BE32-E72D297353CC}">
                <c16:uniqueId val="{00000001-9D09-4057-ACE5-C17041CA2774}"/>
              </c:ext>
            </c:extLst>
          </c:dPt>
          <c:dPt>
            <c:idx val="1"/>
            <c:bubble3D val="0"/>
            <c:explosion val="0"/>
            <c:spPr>
              <a:solidFill>
                <a:schemeClr val="accent2"/>
              </a:solidFill>
              <a:ln w="19050">
                <a:solidFill>
                  <a:schemeClr val="lt1"/>
                </a:solidFill>
              </a:ln>
              <a:effectLst/>
            </c:spPr>
            <c:extLst>
              <c:ext xmlns:c16="http://schemas.microsoft.com/office/drawing/2014/chart" uri="{C3380CC4-5D6E-409C-BE32-E72D297353CC}">
                <c16:uniqueId val="{00000002-9D09-4057-ACE5-C17041CA2774}"/>
              </c:ext>
            </c:extLst>
          </c:dPt>
          <c:dPt>
            <c:idx val="2"/>
            <c:bubble3D val="0"/>
            <c:explosion val="0"/>
            <c:spPr>
              <a:solidFill>
                <a:schemeClr val="accent3"/>
              </a:solidFill>
              <a:ln w="19050">
                <a:solidFill>
                  <a:schemeClr val="lt1"/>
                </a:solidFill>
              </a:ln>
              <a:effectLst/>
            </c:spPr>
            <c:extLst>
              <c:ext xmlns:c16="http://schemas.microsoft.com/office/drawing/2014/chart" uri="{C3380CC4-5D6E-409C-BE32-E72D297353CC}">
                <c16:uniqueId val="{00000003-9D09-4057-ACE5-C17041CA2774}"/>
              </c:ext>
            </c:extLst>
          </c:dPt>
          <c:dPt>
            <c:idx val="3"/>
            <c:bubble3D val="0"/>
            <c:explosion val="0"/>
            <c:spPr>
              <a:solidFill>
                <a:schemeClr val="accent4"/>
              </a:solidFill>
              <a:ln w="19050">
                <a:solidFill>
                  <a:schemeClr val="lt1"/>
                </a:solidFill>
              </a:ln>
              <a:effectLst/>
            </c:spPr>
            <c:extLst>
              <c:ext xmlns:c16="http://schemas.microsoft.com/office/drawing/2014/chart" uri="{C3380CC4-5D6E-409C-BE32-E72D297353CC}">
                <c16:uniqueId val="{00000004-9D09-4057-ACE5-C17041CA2774}"/>
              </c:ext>
            </c:extLst>
          </c:dPt>
          <c:cat>
            <c:strRef>
              <c:f>Sheet1!$A$2:$A$5</c:f>
              <c:strCache>
                <c:ptCount val="4"/>
                <c:pt idx="0">
                  <c:v>THORAX  DISESE</c:v>
                </c:pt>
                <c:pt idx="1">
                  <c:v>OTHER DISESE</c:v>
                </c:pt>
                <c:pt idx="2">
                  <c:v>HIV AIIDS</c:v>
                </c:pt>
                <c:pt idx="3">
                  <c:v>CANCER</c:v>
                </c:pt>
              </c:strCache>
            </c:strRef>
          </c:cat>
          <c:val>
            <c:numRef>
              <c:f>Sheet1!$B$2:$B$5</c:f>
              <c:numCache>
                <c:formatCode>General</c:formatCode>
                <c:ptCount val="4"/>
                <c:pt idx="0">
                  <c:v>8</c:v>
                </c:pt>
                <c:pt idx="1">
                  <c:v>3.2</c:v>
                </c:pt>
                <c:pt idx="2">
                  <c:v>1.5</c:v>
                </c:pt>
                <c:pt idx="3">
                  <c:v>1.2</c:v>
                </c:pt>
              </c:numCache>
            </c:numRef>
          </c:val>
          <c:extLst>
            <c:ext xmlns:c16="http://schemas.microsoft.com/office/drawing/2014/chart" uri="{C3380CC4-5D6E-409C-BE32-E72D297353CC}">
              <c16:uniqueId val="{00000000-9D09-4057-ACE5-C17041CA277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16941437007874E-2"/>
          <c:y val="2.9294474083755292E-2"/>
          <c:w val="0.83182860400773018"/>
          <c:h val="0.64797831743097445"/>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THORAX DISESE</c:v>
                </c:pt>
                <c:pt idx="1">
                  <c:v>CANCER</c:v>
                </c:pt>
                <c:pt idx="2">
                  <c:v>SEXUAL DISORDER</c:v>
                </c:pt>
                <c:pt idx="3">
                  <c:v>OTHER DISESE</c:v>
                </c:pt>
              </c:strCache>
            </c:strRef>
          </c:cat>
          <c:val>
            <c:numRef>
              <c:f>Sheet1!$B$2:$B$5</c:f>
              <c:numCache>
                <c:formatCode>General</c:formatCode>
                <c:ptCount val="4"/>
                <c:pt idx="0">
                  <c:v>1.5</c:v>
                </c:pt>
                <c:pt idx="1">
                  <c:v>3</c:v>
                </c:pt>
                <c:pt idx="2">
                  <c:v>5.5</c:v>
                </c:pt>
                <c:pt idx="3">
                  <c:v>6</c:v>
                </c:pt>
              </c:numCache>
            </c:numRef>
          </c:val>
          <c:smooth val="0"/>
          <c:extLst>
            <c:ext xmlns:c16="http://schemas.microsoft.com/office/drawing/2014/chart" uri="{C3380CC4-5D6E-409C-BE32-E72D297353CC}">
              <c16:uniqueId val="{00000000-996C-4C84-85BD-42052CF59EAF}"/>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THORAX DISESE</c:v>
                </c:pt>
                <c:pt idx="1">
                  <c:v>CANCER</c:v>
                </c:pt>
                <c:pt idx="2">
                  <c:v>SEXUAL DISORDER</c:v>
                </c:pt>
                <c:pt idx="3">
                  <c:v>OTHER DISESE</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996C-4C84-85BD-42052CF59EAF}"/>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THORAX DISESE</c:v>
                </c:pt>
                <c:pt idx="1">
                  <c:v>CANCER</c:v>
                </c:pt>
                <c:pt idx="2">
                  <c:v>SEXUAL DISORDER</c:v>
                </c:pt>
                <c:pt idx="3">
                  <c:v>OTHER DISESE</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996C-4C84-85BD-42052CF59EAF}"/>
            </c:ext>
          </c:extLst>
        </c:ser>
        <c:dLbls>
          <c:showLegendKey val="0"/>
          <c:showVal val="0"/>
          <c:showCatName val="0"/>
          <c:showSerName val="0"/>
          <c:showPercent val="0"/>
          <c:showBubbleSize val="0"/>
        </c:dLbls>
        <c:marker val="1"/>
        <c:smooth val="0"/>
        <c:axId val="484841336"/>
        <c:axId val="399896144"/>
      </c:lineChart>
      <c:catAx>
        <c:axId val="484841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9896144"/>
        <c:crosses val="autoZero"/>
        <c:auto val="1"/>
        <c:lblAlgn val="ctr"/>
        <c:lblOffset val="100"/>
        <c:noMultiLvlLbl val="0"/>
      </c:catAx>
      <c:valAx>
        <c:axId val="399896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4841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EFFICIENCY</c:v>
                </c:pt>
                <c:pt idx="1">
                  <c:v>ACCURACY</c:v>
                </c:pt>
                <c:pt idx="2">
                  <c:v>SPEED</c:v>
                </c:pt>
                <c:pt idx="3">
                  <c:v>ADVANCEMENT</c:v>
                </c:pt>
              </c:strCache>
            </c:strRef>
          </c:cat>
          <c:val>
            <c:numRef>
              <c:f>Sheet1!$B$2:$B$5</c:f>
              <c:numCache>
                <c:formatCode>General</c:formatCode>
                <c:ptCount val="4"/>
                <c:pt idx="0">
                  <c:v>1</c:v>
                </c:pt>
                <c:pt idx="1">
                  <c:v>2.5</c:v>
                </c:pt>
                <c:pt idx="2">
                  <c:v>1.5</c:v>
                </c:pt>
                <c:pt idx="3">
                  <c:v>2</c:v>
                </c:pt>
              </c:numCache>
            </c:numRef>
          </c:val>
          <c:extLst>
            <c:ext xmlns:c16="http://schemas.microsoft.com/office/drawing/2014/chart" uri="{C3380CC4-5D6E-409C-BE32-E72D297353CC}">
              <c16:uniqueId val="{00000000-09A4-4317-A976-F201C90C893B}"/>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EFFICIENCY</c:v>
                </c:pt>
                <c:pt idx="1">
                  <c:v>ACCURACY</c:v>
                </c:pt>
                <c:pt idx="2">
                  <c:v>SPEED</c:v>
                </c:pt>
                <c:pt idx="3">
                  <c:v>ADVANCEMENT</c:v>
                </c:pt>
              </c:strCache>
            </c:strRef>
          </c:cat>
          <c:val>
            <c:numRef>
              <c:f>Sheet1!$C$2:$C$5</c:f>
              <c:numCache>
                <c:formatCode>General</c:formatCode>
                <c:ptCount val="4"/>
                <c:pt idx="0">
                  <c:v>2.4</c:v>
                </c:pt>
                <c:pt idx="1">
                  <c:v>4.4000000000000004</c:v>
                </c:pt>
                <c:pt idx="2">
                  <c:v>3.5</c:v>
                </c:pt>
                <c:pt idx="3">
                  <c:v>4</c:v>
                </c:pt>
              </c:numCache>
            </c:numRef>
          </c:val>
          <c:extLst>
            <c:ext xmlns:c16="http://schemas.microsoft.com/office/drawing/2014/chart" uri="{C3380CC4-5D6E-409C-BE32-E72D297353CC}">
              <c16:uniqueId val="{00000001-09A4-4317-A976-F201C90C893B}"/>
            </c:ext>
          </c:extLst>
        </c:ser>
        <c:ser>
          <c:idx val="2"/>
          <c:order val="2"/>
          <c:tx>
            <c:strRef>
              <c:f>Sheet1!$D$1</c:f>
              <c:strCache>
                <c:ptCount val="1"/>
                <c:pt idx="0">
                  <c:v>Column1</c:v>
                </c:pt>
              </c:strCache>
            </c:strRef>
          </c:tx>
          <c:spPr>
            <a:solidFill>
              <a:schemeClr val="accent3"/>
            </a:solidFill>
            <a:ln>
              <a:noFill/>
            </a:ln>
            <a:effectLst/>
          </c:spPr>
          <c:invertIfNegative val="0"/>
          <c:cat>
            <c:strRef>
              <c:f>Sheet1!$A$2:$A$5</c:f>
              <c:strCache>
                <c:ptCount val="4"/>
                <c:pt idx="0">
                  <c:v>EFFICIENCY</c:v>
                </c:pt>
                <c:pt idx="1">
                  <c:v>ACCURACY</c:v>
                </c:pt>
                <c:pt idx="2">
                  <c:v>SPEED</c:v>
                </c:pt>
                <c:pt idx="3">
                  <c:v>ADVANCEMENT</c:v>
                </c:pt>
              </c:strCache>
            </c:strRef>
          </c:cat>
          <c:val>
            <c:numRef>
              <c:f>Sheet1!$D$2:$D$5</c:f>
              <c:numCache>
                <c:formatCode>General</c:formatCode>
                <c:ptCount val="4"/>
              </c:numCache>
            </c:numRef>
          </c:val>
          <c:extLst>
            <c:ext xmlns:c16="http://schemas.microsoft.com/office/drawing/2014/chart" uri="{C3380CC4-5D6E-409C-BE32-E72D297353CC}">
              <c16:uniqueId val="{00000002-09A4-4317-A976-F201C90C893B}"/>
            </c:ext>
          </c:extLst>
        </c:ser>
        <c:dLbls>
          <c:showLegendKey val="0"/>
          <c:showVal val="0"/>
          <c:showCatName val="0"/>
          <c:showSerName val="0"/>
          <c:showPercent val="0"/>
          <c:showBubbleSize val="0"/>
        </c:dLbls>
        <c:gapWidth val="219"/>
        <c:overlap val="-27"/>
        <c:axId val="553001440"/>
        <c:axId val="553001800"/>
      </c:barChart>
      <c:catAx>
        <c:axId val="553001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001800"/>
        <c:crosses val="autoZero"/>
        <c:auto val="1"/>
        <c:lblAlgn val="ctr"/>
        <c:lblOffset val="100"/>
        <c:noMultiLvlLbl val="0"/>
      </c:catAx>
      <c:valAx>
        <c:axId val="553001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3001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r>
              <a:rPr lang="en-US" baseline="0" dirty="0"/>
              <a:t> AND SCOPE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explosion val="4"/>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5BC-473E-B9AC-9A827DAD4BB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75BC-473E-B9AC-9A827DAD4BB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75BC-473E-B9AC-9A827DAD4BB3}"/>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5BC-473E-B9AC-9A827DAD4BB3}"/>
              </c:ext>
            </c:extLst>
          </c:dPt>
          <c:cat>
            <c:strRef>
              <c:f>Sheet1!$A$2:$A$5</c:f>
              <c:strCache>
                <c:ptCount val="2"/>
                <c:pt idx="0">
                  <c:v>ML</c:v>
                </c:pt>
                <c:pt idx="1">
                  <c:v>DL</c:v>
                </c:pt>
              </c:strCache>
            </c:strRef>
          </c:cat>
          <c:val>
            <c:numRef>
              <c:f>Sheet1!$B$2:$B$5</c:f>
              <c:numCache>
                <c:formatCode>General</c:formatCode>
                <c:ptCount val="4"/>
                <c:pt idx="0">
                  <c:v>3.2</c:v>
                </c:pt>
                <c:pt idx="1">
                  <c:v>8</c:v>
                </c:pt>
              </c:numCache>
            </c:numRef>
          </c:val>
          <c:extLst>
            <c:ext xmlns:c16="http://schemas.microsoft.com/office/drawing/2014/chart" uri="{C3380CC4-5D6E-409C-BE32-E72D297353CC}">
              <c16:uniqueId val="{00000000-BF42-42C2-A60D-C185799B9CB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BDFE-C72A-9F0D-58E8-17FA17237D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718821-A137-BE59-82B3-E1979F5A43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283A75-3A31-E21A-2027-1C88317BD583}"/>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5" name="Footer Placeholder 4">
            <a:extLst>
              <a:ext uri="{FF2B5EF4-FFF2-40B4-BE49-F238E27FC236}">
                <a16:creationId xmlns:a16="http://schemas.microsoft.com/office/drawing/2014/main" id="{028FA6D3-10F0-41C8-AFFF-BA32656A9C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783E77-7958-8B83-7390-DA604BE9D1E5}"/>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4050336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F6CD-BFFE-2963-1BB1-70D9AA39D31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1D57AF-0B01-0105-51DC-3583833CAC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FE44B5-C97A-EED3-147C-EB23A89CB7F8}"/>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5" name="Footer Placeholder 4">
            <a:extLst>
              <a:ext uri="{FF2B5EF4-FFF2-40B4-BE49-F238E27FC236}">
                <a16:creationId xmlns:a16="http://schemas.microsoft.com/office/drawing/2014/main" id="{C4CC8E04-9B10-B2FA-B2A9-093E8DB4B9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8B74E-30CD-811F-5459-C49FEE35FD9A}"/>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400425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5F479E-7D82-59B2-C4CC-E0DD2AEFDB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C6152E-79C8-4D0B-B9C8-90EBC9EABA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669388-BD4D-64CD-B76C-B30BEA508B8A}"/>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5" name="Footer Placeholder 4">
            <a:extLst>
              <a:ext uri="{FF2B5EF4-FFF2-40B4-BE49-F238E27FC236}">
                <a16:creationId xmlns:a16="http://schemas.microsoft.com/office/drawing/2014/main" id="{FD213115-896E-FA5D-0B03-39307961A5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8FCCDB-DAC0-2A65-4125-8859BE10F266}"/>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3831977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DADE-9A73-E9B3-80EA-FD046ACC8C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0E6A5F-1247-E88C-60CE-2AC91A796C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F97056-68B2-2CE9-8820-102CC2A53135}"/>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5" name="Footer Placeholder 4">
            <a:extLst>
              <a:ext uri="{FF2B5EF4-FFF2-40B4-BE49-F238E27FC236}">
                <a16:creationId xmlns:a16="http://schemas.microsoft.com/office/drawing/2014/main" id="{F634B7B0-56AC-F505-927B-A518C8D684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E3BE29-FE1F-38CC-3CE9-F956006CA064}"/>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333844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FFAF-0F43-FE18-7F97-C1C4070511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5241A7-0D78-97E4-4E0B-9B100C8A81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1223A2-DEE4-8F42-8D36-B043BB5446D5}"/>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5" name="Footer Placeholder 4">
            <a:extLst>
              <a:ext uri="{FF2B5EF4-FFF2-40B4-BE49-F238E27FC236}">
                <a16:creationId xmlns:a16="http://schemas.microsoft.com/office/drawing/2014/main" id="{2C1B8740-B341-CB53-6DCF-E66B4EE4BC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BB2EAE-32EE-50C5-7041-529E45BC2BF3}"/>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260249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A60AE-A4A8-8009-A64F-48D2B956D1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1C2D0C-0CD6-3029-016F-081EE5FE76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A3E6DF-4222-B0CF-01C3-665DA71A8D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075CDF-F7F5-CEFD-64C6-F37E9970E879}"/>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6" name="Footer Placeholder 5">
            <a:extLst>
              <a:ext uri="{FF2B5EF4-FFF2-40B4-BE49-F238E27FC236}">
                <a16:creationId xmlns:a16="http://schemas.microsoft.com/office/drawing/2014/main" id="{536ADA2F-C123-4BDB-5697-22D1B6335B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65240E-5EB0-D47C-B6D9-AD64CCF22B6F}"/>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707326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0806-22F4-5F4E-964E-C48C8132D91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1F2C33-7581-F91F-A333-65DED0AFD3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3BFC1A-5818-0032-69BA-C8B509404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FD3832-7D7D-9311-32BB-881790FC30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32C1A-F206-51AD-3A8A-6BD82CDD9D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68787C-ED59-BACD-9049-8A1005CB83CB}"/>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8" name="Footer Placeholder 7">
            <a:extLst>
              <a:ext uri="{FF2B5EF4-FFF2-40B4-BE49-F238E27FC236}">
                <a16:creationId xmlns:a16="http://schemas.microsoft.com/office/drawing/2014/main" id="{48759EA8-F917-7080-438C-C7C7D71E196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8314FC-28CA-C765-ED0C-808BD432A8A7}"/>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1037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FA81-C9AB-4E91-7E74-C3FF84C6623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9307F6-3543-2CC4-621B-4CDF7ACAC075}"/>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4" name="Footer Placeholder 3">
            <a:extLst>
              <a:ext uri="{FF2B5EF4-FFF2-40B4-BE49-F238E27FC236}">
                <a16:creationId xmlns:a16="http://schemas.microsoft.com/office/drawing/2014/main" id="{9B7C3C90-BF73-8F24-1780-647D4AD82C3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9309F0-9649-9B97-B4EA-98E9B9252632}"/>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2960594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D7A359-A2C6-E34C-B221-7802E83A82E4}"/>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3" name="Footer Placeholder 2">
            <a:extLst>
              <a:ext uri="{FF2B5EF4-FFF2-40B4-BE49-F238E27FC236}">
                <a16:creationId xmlns:a16="http://schemas.microsoft.com/office/drawing/2014/main" id="{CC243F91-51CF-3D32-4DF4-A51B7CE5C9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6E28B75-6127-217C-3A21-CACAF0035094}"/>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28168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B9AA-B8A9-3B25-5C19-57CEE0BC50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5FC62E-2144-9E5D-6F81-076046AB16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A87447-7A61-E417-A983-0B0F55428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2F77A7-E3D6-829C-B931-A2C66971FBF7}"/>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6" name="Footer Placeholder 5">
            <a:extLst>
              <a:ext uri="{FF2B5EF4-FFF2-40B4-BE49-F238E27FC236}">
                <a16:creationId xmlns:a16="http://schemas.microsoft.com/office/drawing/2014/main" id="{C7602988-CC10-79CF-2FD6-5007053D16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B589DC-370F-0C3B-2DF7-D772FC346E3B}"/>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3290075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E71B-796F-9C47-3F92-8B9DD8ED70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4409F4-8695-9EC5-7F16-D1950FFBCE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B70782-86CB-5231-3C33-6D6FDBA87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3C24FC-2726-7FAE-2F7E-B45115FA0DE2}"/>
              </a:ext>
            </a:extLst>
          </p:cNvPr>
          <p:cNvSpPr>
            <a:spLocks noGrp="1"/>
          </p:cNvSpPr>
          <p:nvPr>
            <p:ph type="dt" sz="half" idx="10"/>
          </p:nvPr>
        </p:nvSpPr>
        <p:spPr/>
        <p:txBody>
          <a:bodyPr/>
          <a:lstStyle/>
          <a:p>
            <a:fld id="{B4E0B6DF-25B6-4AE5-92D3-0FF776F07925}" type="datetimeFigureOut">
              <a:rPr lang="en-IN" smtClean="0"/>
              <a:t>04-06-2023</a:t>
            </a:fld>
            <a:endParaRPr lang="en-IN"/>
          </a:p>
        </p:txBody>
      </p:sp>
      <p:sp>
        <p:nvSpPr>
          <p:cNvPr id="6" name="Footer Placeholder 5">
            <a:extLst>
              <a:ext uri="{FF2B5EF4-FFF2-40B4-BE49-F238E27FC236}">
                <a16:creationId xmlns:a16="http://schemas.microsoft.com/office/drawing/2014/main" id="{FC88C999-20E4-64FB-7644-568C47196A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6E952-F816-25C3-0A45-977A0A1325F3}"/>
              </a:ext>
            </a:extLst>
          </p:cNvPr>
          <p:cNvSpPr>
            <a:spLocks noGrp="1"/>
          </p:cNvSpPr>
          <p:nvPr>
            <p:ph type="sldNum" sz="quarter" idx="12"/>
          </p:nvPr>
        </p:nvSpPr>
        <p:spPr/>
        <p:txBody>
          <a:bodyPr/>
          <a:lstStyle/>
          <a:p>
            <a:fld id="{CDAB3CD0-72D0-434C-8674-D336835842B5}" type="slidenum">
              <a:rPr lang="en-IN" smtClean="0"/>
              <a:t>‹#›</a:t>
            </a:fld>
            <a:endParaRPr lang="en-IN"/>
          </a:p>
        </p:txBody>
      </p:sp>
    </p:spTree>
    <p:extLst>
      <p:ext uri="{BB962C8B-B14F-4D97-AF65-F5344CB8AC3E}">
        <p14:creationId xmlns:p14="http://schemas.microsoft.com/office/powerpoint/2010/main" val="4171719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5997A9-13C3-C74D-727E-21D1A39683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D4A8DC-65DF-3695-838A-53CA12336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3C4D58-D786-3485-910A-F2DA61B99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0B6DF-25B6-4AE5-92D3-0FF776F07925}" type="datetimeFigureOut">
              <a:rPr lang="en-IN" smtClean="0"/>
              <a:t>04-06-2023</a:t>
            </a:fld>
            <a:endParaRPr lang="en-IN"/>
          </a:p>
        </p:txBody>
      </p:sp>
      <p:sp>
        <p:nvSpPr>
          <p:cNvPr id="5" name="Footer Placeholder 4">
            <a:extLst>
              <a:ext uri="{FF2B5EF4-FFF2-40B4-BE49-F238E27FC236}">
                <a16:creationId xmlns:a16="http://schemas.microsoft.com/office/drawing/2014/main" id="{4634FD55-16EB-E6CD-567A-65B6DCC6B9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6631E0-57CD-D50A-3760-8D5C45569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AB3CD0-72D0-434C-8674-D336835842B5}" type="slidenum">
              <a:rPr lang="en-IN" smtClean="0"/>
              <a:t>‹#›</a:t>
            </a:fld>
            <a:endParaRPr lang="en-IN"/>
          </a:p>
        </p:txBody>
      </p:sp>
    </p:spTree>
    <p:extLst>
      <p:ext uri="{BB962C8B-B14F-4D97-AF65-F5344CB8AC3E}">
        <p14:creationId xmlns:p14="http://schemas.microsoft.com/office/powerpoint/2010/main" val="3067663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CF489-B399-3656-D3BB-C6C88AA7E225}"/>
              </a:ext>
            </a:extLst>
          </p:cNvPr>
          <p:cNvPicPr>
            <a:picLocks noChangeAspect="1"/>
          </p:cNvPicPr>
          <p:nvPr/>
        </p:nvPicPr>
        <p:blipFill>
          <a:blip r:embed="rId2"/>
          <a:stretch>
            <a:fillRect/>
          </a:stretch>
        </p:blipFill>
        <p:spPr>
          <a:xfrm>
            <a:off x="2" y="0"/>
            <a:ext cx="12191998" cy="6858000"/>
          </a:xfrm>
          <a:prstGeom prst="rect">
            <a:avLst/>
          </a:prstGeom>
        </p:spPr>
      </p:pic>
    </p:spTree>
    <p:extLst>
      <p:ext uri="{BB962C8B-B14F-4D97-AF65-F5344CB8AC3E}">
        <p14:creationId xmlns:p14="http://schemas.microsoft.com/office/powerpoint/2010/main" val="4026655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A3F22-B8B3-8817-21D3-D9564669481A}"/>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1304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8B2B29-C855-14C7-DE22-EC2A4B96C8BD}"/>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3934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207467-3247-7AA9-3B36-6363EF956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04"/>
            <a:ext cx="12192000" cy="6592991"/>
          </a:xfrm>
          <a:prstGeom prst="rect">
            <a:avLst/>
          </a:prstGeom>
        </p:spPr>
      </p:pic>
    </p:spTree>
    <p:extLst>
      <p:ext uri="{BB962C8B-B14F-4D97-AF65-F5344CB8AC3E}">
        <p14:creationId xmlns:p14="http://schemas.microsoft.com/office/powerpoint/2010/main" val="940417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53137-2D44-C5C3-B147-5503FCFF2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1710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2A828-4CDE-607C-5E4D-48B70D011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8171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B7FF1-9B8C-574F-7DFE-E6F2D69F9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026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B902E4-5940-33AF-585F-A54E2304E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7907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034C7-1972-21DB-C724-43AFA03B0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640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75055A-BE94-1520-49EE-3DFF46ED5E31}"/>
              </a:ext>
            </a:extLst>
          </p:cNvPr>
          <p:cNvPicPr/>
          <p:nvPr/>
        </p:nvPicPr>
        <p:blipFill>
          <a:blip r:embed="rId2"/>
          <a:stretch>
            <a:fillRect/>
          </a:stretch>
        </p:blipFill>
        <p:spPr>
          <a:xfrm>
            <a:off x="2644076" y="1647824"/>
            <a:ext cx="6280468" cy="4478655"/>
          </a:xfrm>
          <a:prstGeom prst="rect">
            <a:avLst/>
          </a:prstGeom>
        </p:spPr>
      </p:pic>
      <p:sp>
        <p:nvSpPr>
          <p:cNvPr id="3" name="Title 1">
            <a:extLst>
              <a:ext uri="{FF2B5EF4-FFF2-40B4-BE49-F238E27FC236}">
                <a16:creationId xmlns:a16="http://schemas.microsoft.com/office/drawing/2014/main" id="{FDB30C88-E502-C2F6-64C8-0FF358B81430}"/>
              </a:ext>
            </a:extLst>
          </p:cNvPr>
          <p:cNvSpPr txBox="1">
            <a:spLocks/>
          </p:cNvSpPr>
          <p:nvPr/>
        </p:nvSpPr>
        <p:spPr>
          <a:xfrm>
            <a:off x="4244202" y="459474"/>
            <a:ext cx="3075800" cy="564107"/>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a:latin typeface="Times New Roman" panose="02020603050405020304" pitchFamily="18" charset="0"/>
                <a:cs typeface="Times New Roman" panose="02020603050405020304" pitchFamily="18" charset="0"/>
              </a:rPr>
              <a:t>ARCHIECTURE</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716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E599F-2E40-7844-77F2-DAFAA9DEC638}"/>
              </a:ext>
            </a:extLst>
          </p:cNvPr>
          <p:cNvPicPr/>
          <p:nvPr/>
        </p:nvPicPr>
        <p:blipFill>
          <a:blip r:embed="rId2">
            <a:extLst>
              <a:ext uri="{28A0092B-C50C-407E-A947-70E740481C1C}">
                <a14:useLocalDpi xmlns:a14="http://schemas.microsoft.com/office/drawing/2010/main" val="0"/>
              </a:ext>
            </a:extLst>
          </a:blip>
          <a:stretch>
            <a:fillRect/>
          </a:stretch>
        </p:blipFill>
        <p:spPr>
          <a:xfrm>
            <a:off x="3124200" y="176149"/>
            <a:ext cx="5306568" cy="4249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B0065E98-8CFA-9308-D1D2-6124FA2AA6B1}"/>
              </a:ext>
            </a:extLst>
          </p:cNvPr>
          <p:cNvSpPr txBox="1"/>
          <p:nvPr/>
        </p:nvSpPr>
        <p:spPr>
          <a:xfrm>
            <a:off x="1309878" y="4352973"/>
            <a:ext cx="8830818" cy="2862322"/>
          </a:xfrm>
          <a:prstGeom prst="rect">
            <a:avLst/>
          </a:prstGeom>
          <a:noFill/>
        </p:spPr>
        <p:txBody>
          <a:bodyPr wrap="square">
            <a:spAutoFit/>
          </a:bodyPr>
          <a:lstStyle/>
          <a:p>
            <a:pPr algn="just">
              <a:lnSpc>
                <a:spcPct val="150000"/>
              </a:lnSpc>
            </a:pPr>
            <a:r>
              <a:rPr lang="en-US" sz="1800" dirty="0">
                <a:latin typeface="Times New Roman" pitchFamily="18" charset="0"/>
                <a:cs typeface="Times New Roman"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endParaRPr lang="en-US" sz="1800" dirty="0"/>
          </a:p>
        </p:txBody>
      </p:sp>
    </p:spTree>
    <p:extLst>
      <p:ext uri="{BB962C8B-B14F-4D97-AF65-F5344CB8AC3E}">
        <p14:creationId xmlns:p14="http://schemas.microsoft.com/office/powerpoint/2010/main" val="391582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806AB-DF9F-458F-1C69-9D69396DC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1474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A0DCB-026E-2E54-FFA7-9D6C5B72D3F7}"/>
              </a:ext>
            </a:extLst>
          </p:cNvPr>
          <p:cNvPicPr/>
          <p:nvPr/>
        </p:nvPicPr>
        <p:blipFill>
          <a:blip r:embed="rId2"/>
          <a:stretch>
            <a:fillRect/>
          </a:stretch>
        </p:blipFill>
        <p:spPr>
          <a:xfrm>
            <a:off x="2407920" y="510693"/>
            <a:ext cx="6809232" cy="26256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a:extLst>
              <a:ext uri="{FF2B5EF4-FFF2-40B4-BE49-F238E27FC236}">
                <a16:creationId xmlns:a16="http://schemas.microsoft.com/office/drawing/2014/main" id="{137B7E2B-6657-A28B-F59D-343B988F85B3}"/>
              </a:ext>
            </a:extLst>
          </p:cNvPr>
          <p:cNvSpPr txBox="1">
            <a:spLocks/>
          </p:cNvSpPr>
          <p:nvPr/>
        </p:nvSpPr>
        <p:spPr>
          <a:xfrm>
            <a:off x="3601180" y="3699682"/>
            <a:ext cx="4477576" cy="54786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itchFamily="18" charset="0"/>
                <a:cs typeface="Times New Roman" pitchFamily="18" charset="0"/>
              </a:rPr>
              <a:t>CLASS DIAGRAM</a:t>
            </a:r>
          </a:p>
        </p:txBody>
      </p:sp>
      <p:sp>
        <p:nvSpPr>
          <p:cNvPr id="5" name="TextBox 4">
            <a:extLst>
              <a:ext uri="{FF2B5EF4-FFF2-40B4-BE49-F238E27FC236}">
                <a16:creationId xmlns:a16="http://schemas.microsoft.com/office/drawing/2014/main" id="{0B2F9B17-1875-2AD8-5B9D-6E4D5CFB2C36}"/>
              </a:ext>
            </a:extLst>
          </p:cNvPr>
          <p:cNvSpPr txBox="1"/>
          <p:nvPr/>
        </p:nvSpPr>
        <p:spPr>
          <a:xfrm>
            <a:off x="1255014" y="4374065"/>
            <a:ext cx="9964674" cy="1704569"/>
          </a:xfrm>
          <a:prstGeom prst="rect">
            <a:avLst/>
          </a:prstGeom>
          <a:noFill/>
        </p:spPr>
        <p:txBody>
          <a:bodyPr wrap="square">
            <a:spAutoFit/>
          </a:bodyPr>
          <a:lstStyle/>
          <a:p>
            <a:pPr algn="just">
              <a:lnSpc>
                <a:spcPct val="150000"/>
              </a:lnSpc>
            </a:pPr>
            <a:r>
              <a:rPr lang="en-US" sz="1800" dirty="0">
                <a:latin typeface="Times New Roman" pitchFamily="18" charset="0"/>
                <a:cs typeface="Times New Roman"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p>
        </p:txBody>
      </p:sp>
    </p:spTree>
    <p:extLst>
      <p:ext uri="{BB962C8B-B14F-4D97-AF65-F5344CB8AC3E}">
        <p14:creationId xmlns:p14="http://schemas.microsoft.com/office/powerpoint/2010/main" val="147934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95BF27-F37D-8ED6-346F-7E07755B350F}"/>
              </a:ext>
            </a:extLst>
          </p:cNvPr>
          <p:cNvPicPr/>
          <p:nvPr/>
        </p:nvPicPr>
        <p:blipFill>
          <a:blip r:embed="rId2"/>
          <a:stretch>
            <a:fillRect/>
          </a:stretch>
        </p:blipFill>
        <p:spPr>
          <a:xfrm>
            <a:off x="3948112" y="71120"/>
            <a:ext cx="4295775" cy="4886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a:extLst>
              <a:ext uri="{FF2B5EF4-FFF2-40B4-BE49-F238E27FC236}">
                <a16:creationId xmlns:a16="http://schemas.microsoft.com/office/drawing/2014/main" id="{31E48336-CA0D-8163-F7C6-AD1DDA751018}"/>
              </a:ext>
            </a:extLst>
          </p:cNvPr>
          <p:cNvSpPr txBox="1">
            <a:spLocks/>
          </p:cNvSpPr>
          <p:nvPr/>
        </p:nvSpPr>
        <p:spPr>
          <a:xfrm>
            <a:off x="3702665" y="5136437"/>
            <a:ext cx="4786669" cy="7083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itchFamily="18" charset="0"/>
                <a:cs typeface="Times New Roman" pitchFamily="18" charset="0"/>
              </a:rPr>
              <a:t>SEQUENCE DIAGRAM</a:t>
            </a:r>
          </a:p>
        </p:txBody>
      </p:sp>
      <p:sp>
        <p:nvSpPr>
          <p:cNvPr id="5" name="TextBox 4">
            <a:extLst>
              <a:ext uri="{FF2B5EF4-FFF2-40B4-BE49-F238E27FC236}">
                <a16:creationId xmlns:a16="http://schemas.microsoft.com/office/drawing/2014/main" id="{8260B297-5E0E-8B83-37E8-79E6A0A224BD}"/>
              </a:ext>
            </a:extLst>
          </p:cNvPr>
          <p:cNvSpPr txBox="1"/>
          <p:nvPr/>
        </p:nvSpPr>
        <p:spPr>
          <a:xfrm>
            <a:off x="1739646" y="5634704"/>
            <a:ext cx="9059418" cy="1200329"/>
          </a:xfrm>
          <a:prstGeom prst="rect">
            <a:avLst/>
          </a:prstGeom>
          <a:noFill/>
        </p:spPr>
        <p:txBody>
          <a:bodyPr wrap="square">
            <a:spAutoFit/>
          </a:bodyPr>
          <a:lstStyle/>
          <a:p>
            <a:r>
              <a:rPr lang="en-US" sz="1800" dirty="0">
                <a:latin typeface="Times New Roman" pitchFamily="18" charset="0"/>
                <a:cs typeface="Times New Roman" pitchFamily="18" charset="0"/>
              </a:rPr>
              <a:t>A sequence diagram in Unified Modeling Language (UML) is a kind of interaction diagram that shows how processes operate with one another and in what order. It is a construct of a Message Sequence Chart. Sequence diagrams are sometimes called event diagrams, event scenarios, and timing diagrams</a:t>
            </a:r>
            <a:endParaRPr lang="en-IN" dirty="0"/>
          </a:p>
        </p:txBody>
      </p:sp>
    </p:spTree>
    <p:extLst>
      <p:ext uri="{BB962C8B-B14F-4D97-AF65-F5344CB8AC3E}">
        <p14:creationId xmlns:p14="http://schemas.microsoft.com/office/powerpoint/2010/main" val="136543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4BB6-D984-BFF5-C62A-A8085465363B}"/>
              </a:ext>
            </a:extLst>
          </p:cNvPr>
          <p:cNvSpPr txBox="1">
            <a:spLocks/>
          </p:cNvSpPr>
          <p:nvPr/>
        </p:nvSpPr>
        <p:spPr>
          <a:xfrm>
            <a:off x="4263802" y="425925"/>
            <a:ext cx="3925296" cy="7152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Times New Roman" pitchFamily="18" charset="0"/>
                <a:cs typeface="Times New Roman" pitchFamily="18" charset="0"/>
              </a:rPr>
              <a:t>ACTIVITY DIAGRAM</a:t>
            </a:r>
          </a:p>
        </p:txBody>
      </p:sp>
      <p:pic>
        <p:nvPicPr>
          <p:cNvPr id="3" name="Picture 2">
            <a:extLst>
              <a:ext uri="{FF2B5EF4-FFF2-40B4-BE49-F238E27FC236}">
                <a16:creationId xmlns:a16="http://schemas.microsoft.com/office/drawing/2014/main" id="{59FB89F3-7DF7-8081-0744-FBDF55CF203E}"/>
              </a:ext>
            </a:extLst>
          </p:cNvPr>
          <p:cNvPicPr/>
          <p:nvPr/>
        </p:nvPicPr>
        <p:blipFill>
          <a:blip r:embed="rId2"/>
          <a:stretch>
            <a:fillRect/>
          </a:stretch>
        </p:blipFill>
        <p:spPr>
          <a:xfrm>
            <a:off x="3281045" y="1318133"/>
            <a:ext cx="5629910" cy="5172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14901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0DB30D-7ACA-BEDC-2A82-47813828E2D4}"/>
              </a:ext>
            </a:extLst>
          </p:cNvPr>
          <p:cNvPicPr/>
          <p:nvPr/>
        </p:nvPicPr>
        <p:blipFill>
          <a:blip r:embed="rId2"/>
          <a:stretch>
            <a:fillRect/>
          </a:stretch>
        </p:blipFill>
        <p:spPr>
          <a:xfrm>
            <a:off x="738326" y="239698"/>
            <a:ext cx="10715348" cy="3089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B9CE713C-7856-7369-1D5A-80C760AC925D}"/>
              </a:ext>
            </a:extLst>
          </p:cNvPr>
          <p:cNvSpPr txBox="1"/>
          <p:nvPr/>
        </p:nvSpPr>
        <p:spPr>
          <a:xfrm>
            <a:off x="1724488" y="4063299"/>
            <a:ext cx="6094520" cy="2031325"/>
          </a:xfrm>
          <a:prstGeom prst="rect">
            <a:avLst/>
          </a:prstGeom>
          <a:noFill/>
        </p:spPr>
        <p:txBody>
          <a:bodyPr wrap="square">
            <a:spAutoFit/>
          </a:bodyPr>
          <a:lstStyle/>
          <a:p>
            <a:r>
              <a:rPr lang="en-US" sz="5400" i="1" dirty="0"/>
              <a:t>T</a:t>
            </a:r>
            <a:r>
              <a:rPr lang="en-IN" sz="5400" i="1" dirty="0"/>
              <a:t>HE  COMPONENT DIAGRAM</a:t>
            </a:r>
          </a:p>
          <a:p>
            <a:endParaRPr lang="en-IN" i="1" dirty="0"/>
          </a:p>
        </p:txBody>
      </p:sp>
    </p:spTree>
    <p:extLst>
      <p:ext uri="{BB962C8B-B14F-4D97-AF65-F5344CB8AC3E}">
        <p14:creationId xmlns:p14="http://schemas.microsoft.com/office/powerpoint/2010/main" val="1017441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065CE5-EE7E-46CB-6EDD-21DA2892396E}"/>
              </a:ext>
            </a:extLst>
          </p:cNvPr>
          <p:cNvPicPr/>
          <p:nvPr/>
        </p:nvPicPr>
        <p:blipFill>
          <a:blip r:embed="rId2"/>
          <a:stretch>
            <a:fillRect/>
          </a:stretch>
        </p:blipFill>
        <p:spPr>
          <a:xfrm>
            <a:off x="1819183" y="69495"/>
            <a:ext cx="7848600" cy="418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65BEA798-F0A4-DD1C-2E41-93B6FDC79231}"/>
              </a:ext>
            </a:extLst>
          </p:cNvPr>
          <p:cNvSpPr txBox="1"/>
          <p:nvPr/>
        </p:nvSpPr>
        <p:spPr>
          <a:xfrm>
            <a:off x="1746315" y="4978555"/>
            <a:ext cx="6094520" cy="1477328"/>
          </a:xfrm>
          <a:prstGeom prst="rect">
            <a:avLst/>
          </a:prstGeom>
          <a:noFill/>
        </p:spPr>
        <p:txBody>
          <a:bodyPr wrap="square">
            <a:spAutoFit/>
          </a:bodyPr>
          <a:lstStyle/>
          <a:p>
            <a:pPr algn="just"/>
            <a:r>
              <a:rPr lang="en-IN" dirty="0">
                <a:latin typeface="Times New Roman" pitchFamily="18" charset="0"/>
                <a:cs typeface="Times New Roman" pitchFamily="18" charset="0"/>
              </a:rPr>
              <a:t>which is known as Entity Relationship Diagram (ER Diagram). </a:t>
            </a:r>
          </a:p>
          <a:p>
            <a:pPr algn="just"/>
            <a:r>
              <a:rPr lang="en-IN" dirty="0">
                <a:latin typeface="Times New Roman" pitchFamily="18" charset="0"/>
                <a:cs typeface="Times New Roman" pitchFamily="18" charset="0"/>
              </a:rPr>
              <a:t>An ER diagram shows the relationship among entity sets. An entity set is a group of similar entities and these entities can have attributes. </a:t>
            </a:r>
          </a:p>
          <a:p>
            <a:pPr algn="just"/>
            <a:r>
              <a:rPr lang="en-IN" dirty="0">
                <a:latin typeface="Times New Roman" pitchFamily="18" charset="0"/>
                <a:cs typeface="Times New Roman" pitchFamily="18" charset="0"/>
              </a:rPr>
              <a:t>In terms of DBMS, an entity is a table </a:t>
            </a:r>
            <a:endParaRPr lang="en-IN" dirty="0"/>
          </a:p>
        </p:txBody>
      </p:sp>
    </p:spTree>
    <p:extLst>
      <p:ext uri="{BB962C8B-B14F-4D97-AF65-F5344CB8AC3E}">
        <p14:creationId xmlns:p14="http://schemas.microsoft.com/office/powerpoint/2010/main" val="3061362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AE3DC7-0DC4-CB3C-088A-04F84BA36BF1}"/>
              </a:ext>
            </a:extLst>
          </p:cNvPr>
          <p:cNvPicPr/>
          <p:nvPr/>
        </p:nvPicPr>
        <p:blipFill>
          <a:blip r:embed="rId2"/>
          <a:stretch>
            <a:fillRect/>
          </a:stretch>
        </p:blipFill>
        <p:spPr>
          <a:xfrm>
            <a:off x="6096000" y="159800"/>
            <a:ext cx="5943600" cy="4352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82C6182-8EC8-973C-903E-F00BF7CDA48B}"/>
              </a:ext>
            </a:extLst>
          </p:cNvPr>
          <p:cNvPicPr/>
          <p:nvPr/>
        </p:nvPicPr>
        <p:blipFill>
          <a:blip r:embed="rId3"/>
          <a:stretch>
            <a:fillRect/>
          </a:stretch>
        </p:blipFill>
        <p:spPr>
          <a:xfrm>
            <a:off x="81380" y="364587"/>
            <a:ext cx="5943600" cy="3943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a:extLst>
              <a:ext uri="{FF2B5EF4-FFF2-40B4-BE49-F238E27FC236}">
                <a16:creationId xmlns:a16="http://schemas.microsoft.com/office/drawing/2014/main" id="{CE88E600-A777-44BD-A3E7-FD7DD7A4950C}"/>
              </a:ext>
            </a:extLst>
          </p:cNvPr>
          <p:cNvSpPr txBox="1">
            <a:spLocks/>
          </p:cNvSpPr>
          <p:nvPr/>
        </p:nvSpPr>
        <p:spPr>
          <a:xfrm>
            <a:off x="3425899" y="4512724"/>
            <a:ext cx="2366117" cy="4958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itchFamily="18" charset="0"/>
                <a:cs typeface="Times New Roman" pitchFamily="18" charset="0"/>
              </a:rPr>
              <a:t>DF DIAGRAM</a:t>
            </a:r>
            <a:endParaRPr lang="en-IN" sz="2400" dirty="0"/>
          </a:p>
        </p:txBody>
      </p:sp>
      <p:sp>
        <p:nvSpPr>
          <p:cNvPr id="8" name="TextBox 7">
            <a:extLst>
              <a:ext uri="{FF2B5EF4-FFF2-40B4-BE49-F238E27FC236}">
                <a16:creationId xmlns:a16="http://schemas.microsoft.com/office/drawing/2014/main" id="{26AA7F0D-B9B2-A52B-3D02-EEE724264FEB}"/>
              </a:ext>
            </a:extLst>
          </p:cNvPr>
          <p:cNvSpPr txBox="1"/>
          <p:nvPr/>
        </p:nvSpPr>
        <p:spPr>
          <a:xfrm>
            <a:off x="5920" y="4890214"/>
            <a:ext cx="6094520" cy="646331"/>
          </a:xfrm>
          <a:prstGeom prst="rect">
            <a:avLst/>
          </a:prstGeom>
          <a:noFill/>
        </p:spPr>
        <p:txBody>
          <a:bodyPr wrap="square">
            <a:spAutoFit/>
          </a:bodyPr>
          <a:lstStyle/>
          <a:p>
            <a:r>
              <a:rPr lang="en-IN" dirty="0">
                <a:latin typeface="Times New Roman" pitchFamily="18" charset="0"/>
                <a:cs typeface="Times New Roman" pitchFamily="18" charset="0"/>
              </a:rPr>
              <a:t>A Data Flow Diagram (DFD) is a traditional way to visualize the information flows within a system.</a:t>
            </a:r>
          </a:p>
        </p:txBody>
      </p:sp>
      <p:sp>
        <p:nvSpPr>
          <p:cNvPr id="10" name="TextBox 9">
            <a:extLst>
              <a:ext uri="{FF2B5EF4-FFF2-40B4-BE49-F238E27FC236}">
                <a16:creationId xmlns:a16="http://schemas.microsoft.com/office/drawing/2014/main" id="{8CE24490-0822-2A1C-71D4-2EA763712942}"/>
              </a:ext>
            </a:extLst>
          </p:cNvPr>
          <p:cNvSpPr txBox="1"/>
          <p:nvPr/>
        </p:nvSpPr>
        <p:spPr>
          <a:xfrm>
            <a:off x="0" y="6052505"/>
            <a:ext cx="6116714" cy="646331"/>
          </a:xfrm>
          <a:prstGeom prst="rect">
            <a:avLst/>
          </a:prstGeom>
          <a:noFill/>
        </p:spPr>
        <p:txBody>
          <a:bodyPr wrap="square">
            <a:spAutoFit/>
          </a:bodyPr>
          <a:lstStyle/>
          <a:p>
            <a:r>
              <a:rPr lang="en-IN" dirty="0">
                <a:latin typeface="Times New Roman" pitchFamily="18" charset="0"/>
                <a:cs typeface="Times New Roman" pitchFamily="18" charset="0"/>
              </a:rPr>
              <a:t>It shows how information enters and leaves the system, what changes the information and where information is stored. </a:t>
            </a:r>
          </a:p>
        </p:txBody>
      </p:sp>
      <p:sp>
        <p:nvSpPr>
          <p:cNvPr id="12" name="TextBox 11">
            <a:extLst>
              <a:ext uri="{FF2B5EF4-FFF2-40B4-BE49-F238E27FC236}">
                <a16:creationId xmlns:a16="http://schemas.microsoft.com/office/drawing/2014/main" id="{B08E54A2-28F5-1194-F87A-EEFCE4EC96A1}"/>
              </a:ext>
            </a:extLst>
          </p:cNvPr>
          <p:cNvSpPr txBox="1"/>
          <p:nvPr/>
        </p:nvSpPr>
        <p:spPr>
          <a:xfrm>
            <a:off x="6024980" y="5095002"/>
            <a:ext cx="6121152" cy="646331"/>
          </a:xfrm>
          <a:prstGeom prst="rect">
            <a:avLst/>
          </a:prstGeom>
          <a:noFill/>
        </p:spPr>
        <p:txBody>
          <a:bodyPr wrap="square">
            <a:spAutoFit/>
          </a:bodyPr>
          <a:lstStyle/>
          <a:p>
            <a:r>
              <a:rPr lang="en-IN" dirty="0">
                <a:latin typeface="Times New Roman" pitchFamily="18" charset="0"/>
                <a:cs typeface="Times New Roman" pitchFamily="18" charset="0"/>
              </a:rPr>
              <a:t>The purpose of a DFD is to show the scope and boundaries of a system as a whole</a:t>
            </a:r>
            <a:endParaRPr lang="en-IN" dirty="0"/>
          </a:p>
        </p:txBody>
      </p:sp>
    </p:spTree>
    <p:extLst>
      <p:ext uri="{BB962C8B-B14F-4D97-AF65-F5344CB8AC3E}">
        <p14:creationId xmlns:p14="http://schemas.microsoft.com/office/powerpoint/2010/main" val="796535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EBDB7D-9B6D-C7C6-91D9-A4E93A0DD306}"/>
              </a:ext>
            </a:extLst>
          </p:cNvPr>
          <p:cNvPicPr/>
          <p:nvPr/>
        </p:nvPicPr>
        <p:blipFill>
          <a:blip r:embed="rId2"/>
          <a:stretch>
            <a:fillRect/>
          </a:stretch>
        </p:blipFill>
        <p:spPr>
          <a:xfrm>
            <a:off x="264850" y="283444"/>
            <a:ext cx="5313600" cy="2155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a:extLst>
              <a:ext uri="{FF2B5EF4-FFF2-40B4-BE49-F238E27FC236}">
                <a16:creationId xmlns:a16="http://schemas.microsoft.com/office/drawing/2014/main" id="{0526F219-8F34-AF05-485F-A5A57BD0FF82}"/>
              </a:ext>
            </a:extLst>
          </p:cNvPr>
          <p:cNvSpPr txBox="1">
            <a:spLocks/>
          </p:cNvSpPr>
          <p:nvPr/>
        </p:nvSpPr>
        <p:spPr>
          <a:xfrm>
            <a:off x="6096000" y="869692"/>
            <a:ext cx="4942359" cy="7083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Times New Roman" pitchFamily="18" charset="0"/>
                <a:cs typeface="Times New Roman" pitchFamily="18" charset="0"/>
              </a:rPr>
              <a:t>DEPLOYMENT DIAGRAM</a:t>
            </a:r>
            <a:endParaRPr lang="en-US" sz="2400"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3EC54720-2F06-AD53-177B-F74684A1CA63}"/>
              </a:ext>
            </a:extLst>
          </p:cNvPr>
          <p:cNvPicPr/>
          <p:nvPr/>
        </p:nvPicPr>
        <p:blipFill>
          <a:blip r:embed="rId3"/>
          <a:stretch>
            <a:fillRect/>
          </a:stretch>
        </p:blipFill>
        <p:spPr>
          <a:xfrm>
            <a:off x="6506210" y="3163824"/>
            <a:ext cx="5306060" cy="30885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a:extLst>
              <a:ext uri="{FF2B5EF4-FFF2-40B4-BE49-F238E27FC236}">
                <a16:creationId xmlns:a16="http://schemas.microsoft.com/office/drawing/2014/main" id="{126B1BC3-CFF5-302A-8D83-A45EE5D842CA}"/>
              </a:ext>
            </a:extLst>
          </p:cNvPr>
          <p:cNvSpPr txBox="1">
            <a:spLocks/>
          </p:cNvSpPr>
          <p:nvPr/>
        </p:nvSpPr>
        <p:spPr>
          <a:xfrm>
            <a:off x="193043" y="4590173"/>
            <a:ext cx="5752585" cy="7083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latin typeface="Times New Roman" pitchFamily="18" charset="0"/>
                <a:cs typeface="Times New Roman" pitchFamily="18" charset="0"/>
              </a:rPr>
              <a:t>COLLABORATION DIAGRAM</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463495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86586A-DC8C-74E0-6CC8-C3BD5D0208B2}"/>
              </a:ext>
            </a:extLst>
          </p:cNvPr>
          <p:cNvSpPr txBox="1"/>
          <p:nvPr/>
        </p:nvSpPr>
        <p:spPr>
          <a:xfrm>
            <a:off x="4156974" y="-148297"/>
            <a:ext cx="6094520" cy="769441"/>
          </a:xfrm>
          <a:prstGeom prst="rect">
            <a:avLst/>
          </a:prstGeom>
          <a:noFill/>
        </p:spPr>
        <p:txBody>
          <a:bodyPr wrap="square">
            <a:spAutoFit/>
          </a:bodyPr>
          <a:lstStyle/>
          <a:p>
            <a:r>
              <a:rPr lang="en-US" sz="4400" dirty="0"/>
              <a:t>COMPARISON</a:t>
            </a:r>
          </a:p>
        </p:txBody>
      </p:sp>
      <p:graphicFrame>
        <p:nvGraphicFramePr>
          <p:cNvPr id="16" name="Chart 15">
            <a:extLst>
              <a:ext uri="{FF2B5EF4-FFF2-40B4-BE49-F238E27FC236}">
                <a16:creationId xmlns:a16="http://schemas.microsoft.com/office/drawing/2014/main" id="{CCFF7200-2F8D-41E3-BA8B-737E59318022}"/>
              </a:ext>
            </a:extLst>
          </p:cNvPr>
          <p:cNvGraphicFramePr/>
          <p:nvPr>
            <p:extLst>
              <p:ext uri="{D42A27DB-BD31-4B8C-83A1-F6EECF244321}">
                <p14:modId xmlns:p14="http://schemas.microsoft.com/office/powerpoint/2010/main" val="1576010165"/>
              </p:ext>
            </p:extLst>
          </p:nvPr>
        </p:nvGraphicFramePr>
        <p:xfrm>
          <a:off x="12035" y="631070"/>
          <a:ext cx="6373306" cy="35860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a:extLst>
              <a:ext uri="{FF2B5EF4-FFF2-40B4-BE49-F238E27FC236}">
                <a16:creationId xmlns:a16="http://schemas.microsoft.com/office/drawing/2014/main" id="{244C29CA-C24E-B216-2BFF-C3394FC34AC0}"/>
              </a:ext>
            </a:extLst>
          </p:cNvPr>
          <p:cNvGraphicFramePr/>
          <p:nvPr>
            <p:extLst>
              <p:ext uri="{D42A27DB-BD31-4B8C-83A1-F6EECF244321}">
                <p14:modId xmlns:p14="http://schemas.microsoft.com/office/powerpoint/2010/main" val="3982481324"/>
              </p:ext>
            </p:extLst>
          </p:nvPr>
        </p:nvGraphicFramePr>
        <p:xfrm>
          <a:off x="6956200" y="3297831"/>
          <a:ext cx="5123402" cy="3044466"/>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a:extLst>
              <a:ext uri="{FF2B5EF4-FFF2-40B4-BE49-F238E27FC236}">
                <a16:creationId xmlns:a16="http://schemas.microsoft.com/office/drawing/2014/main" id="{4C9D94E3-72CC-E59C-CA6D-E538D265F1F7}"/>
              </a:ext>
            </a:extLst>
          </p:cNvPr>
          <p:cNvSpPr txBox="1"/>
          <p:nvPr/>
        </p:nvSpPr>
        <p:spPr>
          <a:xfrm>
            <a:off x="6247638" y="915395"/>
            <a:ext cx="6094476" cy="1790234"/>
          </a:xfrm>
          <a:prstGeom prst="rect">
            <a:avLst/>
          </a:prstGeom>
          <a:noFill/>
        </p:spPr>
        <p:txBody>
          <a:bodyPr wrap="square">
            <a:spAutoFit/>
          </a:bodyPr>
          <a:lstStyle/>
          <a:p>
            <a:pPr algn="just">
              <a:lnSpc>
                <a:spcPct val="150000"/>
              </a:lnSpc>
              <a:spcAft>
                <a:spcPts val="1000"/>
              </a:spcAft>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Existing Method: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In existing system, a machine learning algorithm was used to detect the Thorax disease by using text or categorical data. As the input data in text or categorical it is inefficient to predict the disease and it does not give accurate classification results</a:t>
            </a:r>
            <a:endParaRPr lang="en-IN" dirty="0"/>
          </a:p>
        </p:txBody>
      </p:sp>
      <p:sp>
        <p:nvSpPr>
          <p:cNvPr id="32" name="TextBox 31">
            <a:extLst>
              <a:ext uri="{FF2B5EF4-FFF2-40B4-BE49-F238E27FC236}">
                <a16:creationId xmlns:a16="http://schemas.microsoft.com/office/drawing/2014/main" id="{B481EBC3-A18E-11C1-27E1-FFC7A2DC1A81}"/>
              </a:ext>
            </a:extLst>
          </p:cNvPr>
          <p:cNvSpPr txBox="1"/>
          <p:nvPr/>
        </p:nvSpPr>
        <p:spPr>
          <a:xfrm>
            <a:off x="1172718" y="4363934"/>
            <a:ext cx="6185916" cy="2299797"/>
          </a:xfrm>
          <a:prstGeom prst="rect">
            <a:avLst/>
          </a:prstGeom>
          <a:noFill/>
        </p:spPr>
        <p:txBody>
          <a:bodyPr wrap="square">
            <a:spAutoFit/>
          </a:bodyPr>
          <a:lstStyle/>
          <a:p>
            <a:pPr algn="just">
              <a:lnSpc>
                <a:spcPct val="150000"/>
              </a:lnSpc>
              <a:spcAft>
                <a:spcPts val="1000"/>
              </a:spcAft>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Disadvantages: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More Computation time.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Time consuming.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Difficult to handle.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Less accurate.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674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855A54-35A0-D8BA-00CF-8B6E6DC64043}"/>
              </a:ext>
            </a:extLst>
          </p:cNvPr>
          <p:cNvSpPr txBox="1"/>
          <p:nvPr/>
        </p:nvSpPr>
        <p:spPr>
          <a:xfrm>
            <a:off x="4565142" y="994910"/>
            <a:ext cx="6094476"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ADVANTAGES</a:t>
            </a:r>
            <a:endParaRPr lang="en-IN" dirty="0"/>
          </a:p>
        </p:txBody>
      </p:sp>
      <p:sp>
        <p:nvSpPr>
          <p:cNvPr id="4" name="Content Placeholder 2">
            <a:extLst>
              <a:ext uri="{FF2B5EF4-FFF2-40B4-BE49-F238E27FC236}">
                <a16:creationId xmlns:a16="http://schemas.microsoft.com/office/drawing/2014/main" id="{6EEFB9B7-F383-7CC2-2FD1-F7180DC070BD}"/>
              </a:ext>
            </a:extLst>
          </p:cNvPr>
          <p:cNvSpPr txBox="1">
            <a:spLocks/>
          </p:cNvSpPr>
          <p:nvPr/>
        </p:nvSpPr>
        <p:spPr>
          <a:xfrm>
            <a:off x="1671020" y="2178296"/>
            <a:ext cx="9265203" cy="43779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2400" dirty="0">
                <a:latin typeface="Times New Roman" panose="02020603050405020304" pitchFamily="18" charset="0"/>
                <a:cs typeface="Times New Roman" panose="02020603050405020304" pitchFamily="18" charset="0"/>
              </a:rPr>
              <a:t>High accuracy.</a:t>
            </a:r>
          </a:p>
          <a:p>
            <a:pPr algn="just">
              <a:lnSpc>
                <a:spcPct val="150000"/>
              </a:lnSpc>
            </a:pPr>
            <a:r>
              <a:rPr lang="en-US" sz="2400" dirty="0">
                <a:latin typeface="Times New Roman" panose="02020603050405020304" pitchFamily="18" charset="0"/>
                <a:cs typeface="Times New Roman" panose="02020603050405020304" pitchFamily="18" charset="0"/>
              </a:rPr>
              <a:t>Time Saving.</a:t>
            </a:r>
          </a:p>
          <a:p>
            <a:pPr algn="just">
              <a:lnSpc>
                <a:spcPct val="150000"/>
              </a:lnSpc>
            </a:pPr>
            <a:r>
              <a:rPr lang="en-US" sz="2400" dirty="0">
                <a:latin typeface="Times New Roman" panose="02020603050405020304" pitchFamily="18" charset="0"/>
                <a:cs typeface="Times New Roman" panose="02020603050405020304" pitchFamily="18" charset="0"/>
              </a:rPr>
              <a:t>Computationally inexpensive.</a:t>
            </a:r>
          </a:p>
          <a:p>
            <a:pPr algn="just">
              <a:lnSpc>
                <a:spcPct val="150000"/>
              </a:lnSpc>
            </a:pPr>
            <a:r>
              <a:rPr lang="en-US" sz="2400" dirty="0">
                <a:latin typeface="Times New Roman" panose="02020603050405020304" pitchFamily="18" charset="0"/>
                <a:cs typeface="Times New Roman" panose="02020603050405020304" pitchFamily="18" charset="0"/>
              </a:rPr>
              <a:t>Low complexities </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54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663A-3CBE-C9F5-62D6-B21611190003}"/>
              </a:ext>
            </a:extLst>
          </p:cNvPr>
          <p:cNvSpPr txBox="1">
            <a:spLocks/>
          </p:cNvSpPr>
          <p:nvPr/>
        </p:nvSpPr>
        <p:spPr>
          <a:xfrm>
            <a:off x="4669304" y="282054"/>
            <a:ext cx="2420707" cy="659642"/>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latin typeface="Times New Roman" panose="02020603050405020304" pitchFamily="18" charset="0"/>
                <a:cs typeface="Times New Roman" panose="02020603050405020304" pitchFamily="18" charset="0"/>
              </a:rPr>
              <a:t>MODULES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F55A31-9578-A5C2-118D-9A1C030BAC1D}"/>
              </a:ext>
            </a:extLst>
          </p:cNvPr>
          <p:cNvSpPr txBox="1">
            <a:spLocks/>
          </p:cNvSpPr>
          <p:nvPr/>
        </p:nvSpPr>
        <p:spPr>
          <a:xfrm>
            <a:off x="841107" y="1719210"/>
            <a:ext cx="10404648" cy="47625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1. User:</a:t>
            </a:r>
            <a:endParaRPr lang="en-IN"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1.1 Registration:</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If the user is new to the application. He/ She needs to enter the valid details to register with the website</a:t>
            </a:r>
            <a:endParaRPr lang="en-IN"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1.2 Login:</a:t>
            </a:r>
            <a:endParaRPr lang="en-IN"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User should provide valid credentials to login into the application</a:t>
            </a:r>
            <a:endParaRPr lang="en-IN"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1.3 Prediction:</a:t>
            </a:r>
          </a:p>
          <a:p>
            <a:r>
              <a:rPr lang="en-US" sz="2000" dirty="0">
                <a:latin typeface="Times New Roman" panose="02020603050405020304" pitchFamily="18" charset="0"/>
                <a:cs typeface="Times New Roman" panose="02020603050405020304" pitchFamily="18" charset="0"/>
              </a:rPr>
              <a:t>	User needs to upload the image to see whether the patient is having thorax disease or not.</a:t>
            </a:r>
          </a:p>
        </p:txBody>
      </p:sp>
    </p:spTree>
    <p:extLst>
      <p:ext uri="{BB962C8B-B14F-4D97-AF65-F5344CB8AC3E}">
        <p14:creationId xmlns:p14="http://schemas.microsoft.com/office/powerpoint/2010/main" val="223305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BF7B78-E96D-D645-EF4C-D34C1281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42304" cy="3764132"/>
          </a:xfrm>
          <a:prstGeom prst="rect">
            <a:avLst/>
          </a:prstGeom>
        </p:spPr>
      </p:pic>
      <p:pic>
        <p:nvPicPr>
          <p:cNvPr id="17" name="Picture 16">
            <a:extLst>
              <a:ext uri="{FF2B5EF4-FFF2-40B4-BE49-F238E27FC236}">
                <a16:creationId xmlns:a16="http://schemas.microsoft.com/office/drawing/2014/main" id="{614D155A-8813-C6CC-8440-82698B0DC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696" y="3048"/>
            <a:ext cx="6242304" cy="3761084"/>
          </a:xfrm>
          <a:prstGeom prst="rect">
            <a:avLst/>
          </a:prstGeom>
        </p:spPr>
      </p:pic>
      <p:pic>
        <p:nvPicPr>
          <p:cNvPr id="19" name="Picture 18">
            <a:extLst>
              <a:ext uri="{FF2B5EF4-FFF2-40B4-BE49-F238E27FC236}">
                <a16:creationId xmlns:a16="http://schemas.microsoft.com/office/drawing/2014/main" id="{0E515CD2-9D38-3AA4-7D71-84E4C7643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764132"/>
            <a:ext cx="5949696" cy="3067466"/>
          </a:xfrm>
          <a:prstGeom prst="rect">
            <a:avLst/>
          </a:prstGeom>
        </p:spPr>
      </p:pic>
      <p:pic>
        <p:nvPicPr>
          <p:cNvPr id="21" name="Picture 20">
            <a:extLst>
              <a:ext uri="{FF2B5EF4-FFF2-40B4-BE49-F238E27FC236}">
                <a16:creationId xmlns:a16="http://schemas.microsoft.com/office/drawing/2014/main" id="{AFC19F8A-B1C1-A233-FFCD-E8D9EEFF46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697" y="3764132"/>
            <a:ext cx="6242303" cy="3178207"/>
          </a:xfrm>
          <a:prstGeom prst="rect">
            <a:avLst/>
          </a:prstGeom>
        </p:spPr>
      </p:pic>
    </p:spTree>
    <p:extLst>
      <p:ext uri="{BB962C8B-B14F-4D97-AF65-F5344CB8AC3E}">
        <p14:creationId xmlns:p14="http://schemas.microsoft.com/office/powerpoint/2010/main" val="154719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F0372-3F39-75FE-11C9-587F321E7215}"/>
              </a:ext>
            </a:extLst>
          </p:cNvPr>
          <p:cNvSpPr txBox="1"/>
          <p:nvPr/>
        </p:nvSpPr>
        <p:spPr>
          <a:xfrm>
            <a:off x="1803654" y="384060"/>
            <a:ext cx="8775954" cy="5989332"/>
          </a:xfrm>
          <a:prstGeom prst="rect">
            <a:avLst/>
          </a:prstGeom>
          <a:noFill/>
        </p:spPr>
        <p:txBody>
          <a:bodyPr wrap="square">
            <a:spAutoFit/>
          </a:bodyPr>
          <a:lstStyle/>
          <a:p>
            <a:pPr>
              <a:lnSpc>
                <a:spcPct val="170000"/>
              </a:lnSpc>
            </a:pPr>
            <a:r>
              <a:rPr lang="en-US" sz="1800" b="1" dirty="0">
                <a:latin typeface="Times New Roman" panose="02020603050405020304" pitchFamily="18" charset="0"/>
                <a:cs typeface="Times New Roman" panose="02020603050405020304" pitchFamily="18" charset="0"/>
              </a:rPr>
              <a:t>2. System</a:t>
            </a:r>
          </a:p>
          <a:p>
            <a:pPr>
              <a:lnSpc>
                <a:spcPct val="170000"/>
              </a:lnSpc>
            </a:pPr>
            <a:r>
              <a:rPr lang="en-US" sz="1800" b="1" dirty="0">
                <a:latin typeface="Times New Roman" panose="02020603050405020304" pitchFamily="18" charset="0"/>
                <a:cs typeface="Times New Roman" panose="02020603050405020304" pitchFamily="18" charset="0"/>
              </a:rPr>
              <a:t>2.1 Create Dataset:</a:t>
            </a:r>
          </a:p>
          <a:p>
            <a:pPr>
              <a:lnSpc>
                <a:spcPct val="170000"/>
              </a:lnSpc>
            </a:pPr>
            <a:r>
              <a:rPr lang="en-US" sz="1800" dirty="0">
                <a:latin typeface="Times New Roman" panose="02020603050405020304" pitchFamily="18" charset="0"/>
                <a:cs typeface="Times New Roman" panose="02020603050405020304" pitchFamily="18" charset="0"/>
              </a:rPr>
              <a:t>The dataset containing images of the Retinal Lesion segmentation images with the identified vessel veins to be classified is split into training and testing dataset with the test size of 20-10%.</a:t>
            </a:r>
          </a:p>
          <a:p>
            <a:pPr>
              <a:lnSpc>
                <a:spcPct val="170000"/>
              </a:lnSpc>
            </a:pPr>
            <a:r>
              <a:rPr lang="en-US" sz="1800" b="1" dirty="0">
                <a:latin typeface="Times New Roman" panose="02020603050405020304" pitchFamily="18" charset="0"/>
                <a:cs typeface="Times New Roman" panose="02020603050405020304" pitchFamily="18" charset="0"/>
              </a:rPr>
              <a:t>2.2 Pre-processing:</a:t>
            </a:r>
          </a:p>
          <a:p>
            <a:pPr>
              <a:lnSpc>
                <a:spcPct val="170000"/>
              </a:lnSpc>
            </a:pPr>
            <a:r>
              <a:rPr lang="en-US" sz="1800" dirty="0">
                <a:latin typeface="Times New Roman" panose="02020603050405020304" pitchFamily="18" charset="0"/>
                <a:cs typeface="Times New Roman" panose="02020603050405020304" pitchFamily="18" charset="0"/>
              </a:rPr>
              <a:t>Resizing and reshaping the images into appropriate format to train our model. </a:t>
            </a:r>
          </a:p>
          <a:p>
            <a:pPr>
              <a:lnSpc>
                <a:spcPct val="170000"/>
              </a:lnSpc>
            </a:pPr>
            <a:r>
              <a:rPr lang="en-US" sz="1800" b="1" dirty="0">
                <a:latin typeface="Times New Roman" panose="02020603050405020304" pitchFamily="18" charset="0"/>
                <a:cs typeface="Times New Roman" panose="02020603050405020304" pitchFamily="18" charset="0"/>
              </a:rPr>
              <a:t>2.3 Training:</a:t>
            </a:r>
          </a:p>
          <a:p>
            <a:pPr>
              <a:lnSpc>
                <a:spcPct val="170000"/>
              </a:lnSpc>
            </a:pPr>
            <a:r>
              <a:rPr lang="en-US" sz="1800" dirty="0">
                <a:latin typeface="Times New Roman" panose="02020603050405020304" pitchFamily="18" charset="0"/>
                <a:cs typeface="Times New Roman" panose="02020603050405020304" pitchFamily="18" charset="0"/>
              </a:rPr>
              <a:t>Use the pre-processed training dataset is used to train our model using Encoder and Decoder architecture.</a:t>
            </a:r>
          </a:p>
          <a:p>
            <a:pPr>
              <a:lnSpc>
                <a:spcPct val="170000"/>
              </a:lnSpc>
            </a:pPr>
            <a:r>
              <a:rPr lang="en-US" sz="1800" b="1" dirty="0">
                <a:latin typeface="Times New Roman" panose="02020603050405020304" pitchFamily="18" charset="0"/>
                <a:cs typeface="Times New Roman" panose="02020603050405020304" pitchFamily="18" charset="0"/>
              </a:rPr>
              <a:t>2.4 Prediction:</a:t>
            </a:r>
          </a:p>
          <a:p>
            <a:pPr>
              <a:lnSpc>
                <a:spcPct val="170000"/>
              </a:lnSpc>
            </a:pPr>
            <a:r>
              <a:rPr lang="en-US" sz="1800" dirty="0">
                <a:latin typeface="Times New Roman" panose="02020603050405020304" pitchFamily="18" charset="0"/>
                <a:cs typeface="Times New Roman" panose="02020603050405020304" pitchFamily="18" charset="0"/>
              </a:rPr>
              <a:t>The results of our model are displayed on the front end.</a:t>
            </a:r>
          </a:p>
          <a:p>
            <a:endParaRPr lang="en-IN" sz="1600" dirty="0"/>
          </a:p>
        </p:txBody>
      </p:sp>
    </p:spTree>
    <p:extLst>
      <p:ext uri="{BB962C8B-B14F-4D97-AF65-F5344CB8AC3E}">
        <p14:creationId xmlns:p14="http://schemas.microsoft.com/office/powerpoint/2010/main" val="86698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4720458-2743-25C4-E8BA-372F80383F26}"/>
              </a:ext>
            </a:extLst>
          </p:cNvPr>
          <p:cNvSpPr txBox="1">
            <a:spLocks/>
          </p:cNvSpPr>
          <p:nvPr/>
        </p:nvSpPr>
        <p:spPr>
          <a:xfrm>
            <a:off x="377083" y="1259837"/>
            <a:ext cx="10623012" cy="52092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50000"/>
              </a:lnSpc>
              <a:buFont typeface="Arial" panose="020B0604020202020204" pitchFamily="34" charset="0"/>
              <a:buNone/>
            </a:pPr>
            <a:r>
              <a:rPr lang="en-US" sz="2000" b="1">
                <a:latin typeface="Times New Roman" panose="02020603050405020304" pitchFamily="18" charset="0"/>
                <a:ea typeface="Calibri" panose="020F0502020204030204" pitchFamily="34" charset="0"/>
                <a:cs typeface="Times New Roman" panose="02020603050405020304" pitchFamily="18" charset="0"/>
              </a:rPr>
              <a:t>Dense Net:</a:t>
            </a:r>
          </a:p>
          <a:p>
            <a:pPr lvl="1" algn="just">
              <a:lnSpc>
                <a:spcPct val="150000"/>
              </a:lnSpc>
            </a:pPr>
            <a:r>
              <a:rPr lang="en-US" sz="2000">
                <a:latin typeface="Times New Roman" panose="02020603050405020304" pitchFamily="18" charset="0"/>
                <a:cs typeface="Times New Roman" panose="02020603050405020304" pitchFamily="18" charset="0"/>
              </a:rPr>
              <a:t>In a traditional feed-forward Convolutional Neural Network (CNN), each convolutional layer except the first one (which takes in the input), receives the output of the previous convolutional layer and produces an output feature map that is then passed on to the next convolutional layer. </a:t>
            </a:r>
          </a:p>
          <a:p>
            <a:pPr lvl="1" algn="just">
              <a:lnSpc>
                <a:spcPct val="150000"/>
              </a:lnSpc>
            </a:pPr>
            <a:r>
              <a:rPr lang="en-US" sz="2000">
                <a:latin typeface="Times New Roman" panose="02020603050405020304" pitchFamily="18" charset="0"/>
                <a:cs typeface="Times New Roman" panose="02020603050405020304" pitchFamily="18" charset="0"/>
              </a:rPr>
              <a:t>Therefore, for 'L' layers, there are 'L' direct connections; one between each layer and the next layer</a:t>
            </a:r>
          </a:p>
          <a:p>
            <a:pPr lvl="1" algn="just">
              <a:lnSpc>
                <a:spcPct val="150000"/>
              </a:lnSpc>
            </a:pPr>
            <a:r>
              <a:rPr lang="en-IN" sz="2000">
                <a:latin typeface="Times New Roman" panose="02020603050405020304" pitchFamily="18" charset="0"/>
                <a:cs typeface="Times New Roman" panose="02020603050405020304" pitchFamily="18" charset="0"/>
              </a:rPr>
              <a:t>However, as the number of layers in the CNN increase, i.e. as they get deeper, the 'vanishing gradient' problem arises. This means that as the path for information from the input to the output layers increases, it can cause certain information to 'vanish' or get lost which reduces the ability of the network to train effectively.</a:t>
            </a:r>
          </a:p>
          <a:p>
            <a:pPr lvl="1" algn="just">
              <a:lnSpc>
                <a:spcPct val="150000"/>
              </a:lnSpc>
            </a:pPr>
            <a:endParaRPr lang="en-IN"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EB988B92-23E9-C21C-1A40-F1A2135CE5D9}"/>
              </a:ext>
            </a:extLst>
          </p:cNvPr>
          <p:cNvSpPr txBox="1">
            <a:spLocks/>
          </p:cNvSpPr>
          <p:nvPr/>
        </p:nvSpPr>
        <p:spPr>
          <a:xfrm>
            <a:off x="4488644" y="334822"/>
            <a:ext cx="2799259" cy="702407"/>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a:latin typeface="Times New Roman" panose="02020603050405020304" pitchFamily="18" charset="0"/>
                <a:cs typeface="Times New Roman" panose="02020603050405020304" pitchFamily="18" charset="0"/>
              </a:rPr>
              <a:t>ALGORITHMS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488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850B-E6B8-EB95-5F8E-08CEC944BE9F}"/>
              </a:ext>
            </a:extLst>
          </p:cNvPr>
          <p:cNvSpPr txBox="1">
            <a:spLocks/>
          </p:cNvSpPr>
          <p:nvPr/>
        </p:nvSpPr>
        <p:spPr>
          <a:xfrm>
            <a:off x="1771339" y="186519"/>
            <a:ext cx="8412076" cy="700585"/>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Times New Roman" panose="02020603050405020304" pitchFamily="18" charset="0"/>
                <a:cs typeface="Times New Roman" panose="02020603050405020304" pitchFamily="18" charset="0"/>
              </a:rPr>
              <a:t>HARDWARE AND SOFTWARE REQUIREMENTS</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A0F3AD8-2607-413B-25E4-7BE7E9DC503A}"/>
              </a:ext>
            </a:extLst>
          </p:cNvPr>
          <p:cNvSpPr txBox="1">
            <a:spLocks/>
          </p:cNvSpPr>
          <p:nvPr/>
        </p:nvSpPr>
        <p:spPr>
          <a:xfrm>
            <a:off x="-532" y="952480"/>
            <a:ext cx="8825659" cy="29495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IN" sz="2400" b="1" dirty="0">
                <a:solidFill>
                  <a:schemeClr val="accent2"/>
                </a:solidFill>
                <a:latin typeface="Times New Roman" panose="02020603050405020304" pitchFamily="18" charset="0"/>
                <a:cs typeface="Times New Roman" panose="02020603050405020304" pitchFamily="18" charset="0"/>
              </a:rPr>
              <a:t>H/W Configuration:</a:t>
            </a:r>
          </a:p>
          <a:p>
            <a:pPr algn="just">
              <a:lnSpc>
                <a:spcPct val="150000"/>
              </a:lnSpc>
            </a:pPr>
            <a:r>
              <a:rPr lang="en-IN" sz="2200" dirty="0">
                <a:latin typeface="Times New Roman" panose="02020603050405020304" pitchFamily="18" charset="0"/>
                <a:cs typeface="Times New Roman" panose="02020603050405020304" pitchFamily="18" charset="0"/>
              </a:rPr>
              <a:t>Processor</a:t>
            </a:r>
            <a:r>
              <a:rPr lang="en-IN" sz="2400" b="1"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 I3/Intel Processor</a:t>
            </a:r>
          </a:p>
          <a:p>
            <a:pPr algn="just">
              <a:lnSpc>
                <a:spcPct val="150000"/>
              </a:lnSpc>
            </a:pPr>
            <a:r>
              <a:rPr lang="en-IN" sz="2200" dirty="0">
                <a:latin typeface="Times New Roman" panose="02020603050405020304" pitchFamily="18" charset="0"/>
                <a:cs typeface="Times New Roman" panose="02020603050405020304" pitchFamily="18" charset="0"/>
              </a:rPr>
              <a:t>Hard Disk                                       - 160GB</a:t>
            </a:r>
          </a:p>
          <a:p>
            <a:pPr algn="just">
              <a:lnSpc>
                <a:spcPct val="150000"/>
              </a:lnSpc>
            </a:pPr>
            <a:r>
              <a:rPr lang="en-IN" sz="2200" dirty="0">
                <a:latin typeface="Times New Roman" panose="02020603050405020304" pitchFamily="18" charset="0"/>
                <a:cs typeface="Times New Roman" panose="02020603050405020304" pitchFamily="18" charset="0"/>
              </a:rPr>
              <a:t>RAM		                                   -  8Gb</a:t>
            </a:r>
          </a:p>
          <a:p>
            <a:pPr marL="0" indent="0" algn="just">
              <a:lnSpc>
                <a:spcPct val="150000"/>
              </a:lnSpc>
              <a:buFont typeface="Arial" panose="020B0604020202020204" pitchFamily="34" charset="0"/>
              <a:buNone/>
            </a:pPr>
            <a:endParaRPr lang="en-US" sz="22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8E926A2E-5C57-BF56-DF1D-3881C4F85BD0}"/>
              </a:ext>
            </a:extLst>
          </p:cNvPr>
          <p:cNvSpPr txBox="1">
            <a:spLocks/>
          </p:cNvSpPr>
          <p:nvPr/>
        </p:nvSpPr>
        <p:spPr>
          <a:xfrm>
            <a:off x="3397338" y="3770055"/>
            <a:ext cx="9303678" cy="3023937"/>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b="1" dirty="0">
                <a:solidFill>
                  <a:schemeClr val="accent2"/>
                </a:solidFill>
                <a:latin typeface="Times New Roman" panose="02020603050405020304" pitchFamily="18" charset="0"/>
                <a:cs typeface="Times New Roman" panose="02020603050405020304" pitchFamily="18" charset="0"/>
              </a:rPr>
              <a:t>                                       S/W Configuration:</a:t>
            </a:r>
            <a:endParaRPr lang="en-IN" sz="2400" dirty="0">
              <a:solidFill>
                <a:schemeClr val="accent2"/>
              </a:solidFill>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Operating System             </a:t>
            </a:r>
            <a:r>
              <a:rPr lang="en-US" sz="2400" dirty="0">
                <a:latin typeface="Times New Roman" panose="02020603050405020304" pitchFamily="18" charset="0"/>
                <a:cs typeface="Times New Roman" panose="02020603050405020304" pitchFamily="18" charset="0"/>
              </a:rPr>
              <a:t>			: </a:t>
            </a:r>
            <a:r>
              <a:rPr lang="en-US" sz="2200" dirty="0">
                <a:latin typeface="Times New Roman" panose="02020603050405020304" pitchFamily="18" charset="0"/>
                <a:cs typeface="Times New Roman" panose="02020603050405020304" pitchFamily="18" charset="0"/>
              </a:rPr>
              <a:t>Windows 7/8/10</a:t>
            </a: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Server side Script             			: HTML, CSS &amp; JS</a:t>
            </a:r>
            <a:endParaRPr lang="en-IN"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IDE		                        		             : </a:t>
            </a:r>
            <a:r>
              <a:rPr lang="en-US" sz="2200" dirty="0" err="1">
                <a:latin typeface="Times New Roman" panose="02020603050405020304" pitchFamily="18" charset="0"/>
                <a:cs typeface="Times New Roman" panose="02020603050405020304" pitchFamily="18" charset="0"/>
              </a:rPr>
              <a:t>Pycharm</a:t>
            </a:r>
            <a:endParaRPr lang="en-IN"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Libraries Used				             :TensorFlow, OS, Scikit-Learn, Pandas.</a:t>
            </a:r>
          </a:p>
          <a:p>
            <a:pPr algn="just">
              <a:lnSpc>
                <a:spcPct val="150000"/>
              </a:lnSpc>
            </a:pPr>
            <a:r>
              <a:rPr lang="en-US" sz="2200" dirty="0">
                <a:latin typeface="Times New Roman" panose="02020603050405020304" pitchFamily="18" charset="0"/>
                <a:cs typeface="Times New Roman" panose="02020603050405020304" pitchFamily="18" charset="0"/>
              </a:rPr>
              <a:t>Technology 		             		             : Python 3.6+</a:t>
            </a:r>
            <a:endParaRPr lang="en-IN" sz="2200" dirty="0">
              <a:latin typeface="Times New Roman" panose="02020603050405020304" pitchFamily="18" charset="0"/>
              <a:cs typeface="Times New Roman" panose="02020603050405020304" pitchFamily="18" charset="0"/>
            </a:endParaRPr>
          </a:p>
          <a:p>
            <a:pPr marL="0" indent="0" algn="just">
              <a:lnSpc>
                <a:spcPct val="150000"/>
              </a:lnSpc>
              <a:buFont typeface="Arial" panose="020B0604020202020204" pitchFamily="34" charset="0"/>
              <a:buNone/>
            </a:pP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3704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D1B633D-FB5E-36D2-1B35-5BD9DA178BC9}"/>
              </a:ext>
            </a:extLst>
          </p:cNvPr>
          <p:cNvSpPr txBox="1">
            <a:spLocks/>
          </p:cNvSpPr>
          <p:nvPr/>
        </p:nvSpPr>
        <p:spPr>
          <a:xfrm>
            <a:off x="-13146" y="1447493"/>
            <a:ext cx="12205145" cy="291637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60000"/>
              </a:lnSpc>
            </a:pPr>
            <a:r>
              <a:rPr lang="en-US" dirty="0">
                <a:latin typeface="Times New Roman" pitchFamily="18" charset="0"/>
                <a:cs typeface="Times New Roman" pitchFamily="18" charset="0"/>
              </a:rPr>
              <a:t>We have successfully developed a system to predict whether the patient is having thorax disease or not in this application. This is created in a user-friendly environment with Python programming and Flask. The system is likely to gather images from the user in order to predict whether there is patient is having thorax disease or not.</a:t>
            </a:r>
            <a:endParaRPr lang="en-IN" dirty="0"/>
          </a:p>
        </p:txBody>
      </p:sp>
      <p:sp>
        <p:nvSpPr>
          <p:cNvPr id="3" name="Title 1">
            <a:extLst>
              <a:ext uri="{FF2B5EF4-FFF2-40B4-BE49-F238E27FC236}">
                <a16:creationId xmlns:a16="http://schemas.microsoft.com/office/drawing/2014/main" id="{D77C8963-4D94-6CB0-FA8F-3F7E10BB3744}"/>
              </a:ext>
            </a:extLst>
          </p:cNvPr>
          <p:cNvSpPr txBox="1">
            <a:spLocks/>
          </p:cNvSpPr>
          <p:nvPr/>
        </p:nvSpPr>
        <p:spPr>
          <a:xfrm>
            <a:off x="4629179" y="650543"/>
            <a:ext cx="2366117" cy="49586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itchFamily="18" charset="0"/>
                <a:cs typeface="Times New Roman" pitchFamily="18" charset="0"/>
              </a:rPr>
              <a:t>CONCLUSION</a:t>
            </a:r>
            <a:endParaRPr lang="en-IN" sz="2400" dirty="0"/>
          </a:p>
        </p:txBody>
      </p:sp>
      <p:sp>
        <p:nvSpPr>
          <p:cNvPr id="4" name="Title 1">
            <a:extLst>
              <a:ext uri="{FF2B5EF4-FFF2-40B4-BE49-F238E27FC236}">
                <a16:creationId xmlns:a16="http://schemas.microsoft.com/office/drawing/2014/main" id="{73D30056-5929-A62C-7BA7-AA6979B72C17}"/>
              </a:ext>
            </a:extLst>
          </p:cNvPr>
          <p:cNvSpPr txBox="1">
            <a:spLocks/>
          </p:cNvSpPr>
          <p:nvPr/>
        </p:nvSpPr>
        <p:spPr>
          <a:xfrm>
            <a:off x="4616987" y="4277663"/>
            <a:ext cx="2366117" cy="495869"/>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itchFamily="18" charset="0"/>
                <a:cs typeface="Times New Roman" pitchFamily="18" charset="0"/>
              </a:rPr>
              <a:t>FUTURE SCOPE</a:t>
            </a:r>
            <a:endParaRPr lang="en-IN" sz="2400" dirty="0"/>
          </a:p>
        </p:txBody>
      </p:sp>
      <p:sp>
        <p:nvSpPr>
          <p:cNvPr id="5" name="Content Placeholder 2">
            <a:extLst>
              <a:ext uri="{FF2B5EF4-FFF2-40B4-BE49-F238E27FC236}">
                <a16:creationId xmlns:a16="http://schemas.microsoft.com/office/drawing/2014/main" id="{3B98D78B-B658-E9CA-D712-7037D5606E60}"/>
              </a:ext>
            </a:extLst>
          </p:cNvPr>
          <p:cNvSpPr txBox="1">
            <a:spLocks/>
          </p:cNvSpPr>
          <p:nvPr/>
        </p:nvSpPr>
        <p:spPr>
          <a:xfrm>
            <a:off x="32575" y="4785053"/>
            <a:ext cx="12159424" cy="1954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Times New Roman" pitchFamily="18" charset="0"/>
                <a:cs typeface="Times New Roman" pitchFamily="18" charset="0"/>
              </a:rPr>
              <a:t>We intend to investigate prediction approach with the revised data set and employ the most accurate and relevant Architectures for the prediction of thorax disease.</a:t>
            </a:r>
            <a:endParaRPr lang="en-IN" dirty="0"/>
          </a:p>
        </p:txBody>
      </p:sp>
    </p:spTree>
    <p:extLst>
      <p:ext uri="{BB962C8B-B14F-4D97-AF65-F5344CB8AC3E}">
        <p14:creationId xmlns:p14="http://schemas.microsoft.com/office/powerpoint/2010/main" val="813706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8862-9497-5A5F-6CAA-A0FBA1236EB9}"/>
              </a:ext>
            </a:extLst>
          </p:cNvPr>
          <p:cNvSpPr txBox="1">
            <a:spLocks/>
          </p:cNvSpPr>
          <p:nvPr/>
        </p:nvSpPr>
        <p:spPr>
          <a:xfrm>
            <a:off x="3844689" y="324181"/>
            <a:ext cx="3338015" cy="6721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9A9B269-68D4-8011-0C95-6FE38B322469}"/>
              </a:ext>
            </a:extLst>
          </p:cNvPr>
          <p:cNvSpPr txBox="1"/>
          <p:nvPr/>
        </p:nvSpPr>
        <p:spPr>
          <a:xfrm>
            <a:off x="777240" y="871565"/>
            <a:ext cx="10524744" cy="3366563"/>
          </a:xfrm>
          <a:prstGeom prst="rect">
            <a:avLst/>
          </a:prstGeom>
          <a:noFill/>
        </p:spPr>
        <p:txBody>
          <a:bodyPr wrap="square">
            <a:spAutoFit/>
          </a:bodyPr>
          <a:lstStyle/>
          <a:p>
            <a:pPr algn="just">
              <a:lnSpc>
                <a:spcPct val="150000"/>
              </a:lnSpc>
            </a:pPr>
            <a:r>
              <a:rPr lang="en-IN" dirty="0">
                <a:latin typeface="Times New Roman" panose="02020603050405020304" pitchFamily="18" charset="0"/>
                <a:cs typeface="Times New Roman" panose="02020603050405020304" pitchFamily="18" charset="0"/>
              </a:rPr>
              <a:t>[1] Z. Tang, X. Liu, Y. Li, P.-T. Yap, and D. Shen, “Multi-atlas brain parcellation using squeeze-and-excitation fully convolutional networks,” IEEE Trans. Image Process., vol. 29, pp. 6864–6872, 2020.</a:t>
            </a:r>
          </a:p>
          <a:p>
            <a:pPr algn="just">
              <a:lnSpc>
                <a:spcPct val="150000"/>
              </a:lnSpc>
            </a:pPr>
            <a:r>
              <a:rPr lang="en-IN" dirty="0">
                <a:latin typeface="Times New Roman" panose="02020603050405020304" pitchFamily="18" charset="0"/>
                <a:cs typeface="Times New Roman" panose="02020603050405020304" pitchFamily="18" charset="0"/>
              </a:rPr>
              <a:t>[2]  S. Zhou, D. </a:t>
            </a:r>
            <a:r>
              <a:rPr lang="en-IN" dirty="0" err="1">
                <a:latin typeface="Times New Roman" panose="02020603050405020304" pitchFamily="18" charset="0"/>
                <a:cs typeface="Times New Roman" panose="02020603050405020304" pitchFamily="18" charset="0"/>
              </a:rPr>
              <a:t>Nie</a:t>
            </a:r>
            <a:r>
              <a:rPr lang="en-IN" dirty="0">
                <a:latin typeface="Times New Roman" panose="02020603050405020304" pitchFamily="18" charset="0"/>
                <a:cs typeface="Times New Roman" panose="02020603050405020304" pitchFamily="18" charset="0"/>
              </a:rPr>
              <a:t>, E. </a:t>
            </a:r>
            <a:r>
              <a:rPr lang="en-IN" dirty="0" err="1">
                <a:latin typeface="Times New Roman" panose="02020603050405020304" pitchFamily="18" charset="0"/>
                <a:cs typeface="Times New Roman" panose="02020603050405020304" pitchFamily="18" charset="0"/>
              </a:rPr>
              <a:t>Adeli</a:t>
            </a:r>
            <a:r>
              <a:rPr lang="en-IN" dirty="0">
                <a:latin typeface="Times New Roman" panose="02020603050405020304" pitchFamily="18" charset="0"/>
                <a:cs typeface="Times New Roman" panose="02020603050405020304" pitchFamily="18" charset="0"/>
              </a:rPr>
              <a:t>, J. Yin, J. Lian and D. Shen, "High-Resolution Encoder–Decoder Networks for Low-Contrast Medical Image Segmentation," in IEEE Transactions on Image Processing, vol. 29, pp. 461-475, 2020, </a:t>
            </a:r>
            <a:r>
              <a:rPr lang="en-IN" dirty="0" err="1">
                <a:latin typeface="Times New Roman" panose="02020603050405020304" pitchFamily="18" charset="0"/>
                <a:cs typeface="Times New Roman" panose="02020603050405020304" pitchFamily="18" charset="0"/>
              </a:rPr>
              <a:t>doi</a:t>
            </a:r>
            <a:r>
              <a:rPr lang="en-IN" dirty="0">
                <a:latin typeface="Times New Roman" panose="02020603050405020304" pitchFamily="18" charset="0"/>
                <a:cs typeface="Times New Roman" panose="02020603050405020304" pitchFamily="18" charset="0"/>
              </a:rPr>
              <a:t>: 10.1109/TIP.2019.2919937.</a:t>
            </a:r>
          </a:p>
          <a:p>
            <a:pPr algn="just">
              <a:lnSpc>
                <a:spcPct val="150000"/>
              </a:lnSpc>
            </a:pPr>
            <a:r>
              <a:rPr lang="en-IN" dirty="0">
                <a:latin typeface="Times New Roman" panose="02020603050405020304" pitchFamily="18" charset="0"/>
                <a:cs typeface="Times New Roman" panose="02020603050405020304" pitchFamily="18" charset="0"/>
              </a:rPr>
              <a:t>[3]. </a:t>
            </a:r>
            <a:r>
              <a:rPr lang="en-IN" dirty="0" err="1">
                <a:latin typeface="Times New Roman" panose="02020603050405020304" pitchFamily="18" charset="0"/>
                <a:cs typeface="Times New Roman" panose="02020603050405020304" pitchFamily="18" charset="0"/>
              </a:rPr>
              <a:t>Wisaeng</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Kittipol</a:t>
            </a:r>
            <a:r>
              <a:rPr lang="en-IN" dirty="0">
                <a:latin typeface="Times New Roman" panose="02020603050405020304" pitchFamily="18" charset="0"/>
                <a:cs typeface="Times New Roman" panose="02020603050405020304" pitchFamily="18" charset="0"/>
              </a:rPr>
              <a:t> &amp; Sa-</a:t>
            </a:r>
            <a:r>
              <a:rPr lang="en-IN" dirty="0" err="1">
                <a:latin typeface="Times New Roman" panose="02020603050405020304" pitchFamily="18" charset="0"/>
                <a:cs typeface="Times New Roman" panose="02020603050405020304" pitchFamily="18" charset="0"/>
              </a:rPr>
              <a:t>Ngiamvibool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Worawat</a:t>
            </a:r>
            <a:r>
              <a:rPr lang="en-IN" dirty="0">
                <a:latin typeface="Times New Roman" panose="02020603050405020304" pitchFamily="18" charset="0"/>
                <a:cs typeface="Times New Roman" panose="02020603050405020304" pitchFamily="18" charset="0"/>
              </a:rPr>
              <a:t>. (2018). Automatic Detection of Exudates in Retinal Images using Region-Based, </a:t>
            </a:r>
            <a:r>
              <a:rPr lang="en-IN" dirty="0" err="1">
                <a:latin typeface="Times New Roman" panose="02020603050405020304" pitchFamily="18" charset="0"/>
                <a:cs typeface="Times New Roman" panose="02020603050405020304" pitchFamily="18" charset="0"/>
              </a:rPr>
              <a:t>Neighborhood</a:t>
            </a:r>
            <a:r>
              <a:rPr lang="en-IN" dirty="0">
                <a:latin typeface="Times New Roman" panose="02020603050405020304" pitchFamily="18" charset="0"/>
                <a:cs typeface="Times New Roman" panose="02020603050405020304" pitchFamily="18" charset="0"/>
              </a:rPr>
              <a:t> and Block Operation. Journal of Computer Science. 14. 438-452. 10.3844/jcssp.2018.438.452.</a:t>
            </a:r>
          </a:p>
        </p:txBody>
      </p:sp>
      <p:sp>
        <p:nvSpPr>
          <p:cNvPr id="10" name="TextBox 9">
            <a:extLst>
              <a:ext uri="{FF2B5EF4-FFF2-40B4-BE49-F238E27FC236}">
                <a16:creationId xmlns:a16="http://schemas.microsoft.com/office/drawing/2014/main" id="{2678A8B5-9959-079C-F825-44F876AB0C52}"/>
              </a:ext>
            </a:extLst>
          </p:cNvPr>
          <p:cNvSpPr txBox="1"/>
          <p:nvPr/>
        </p:nvSpPr>
        <p:spPr>
          <a:xfrm>
            <a:off x="777240" y="4322871"/>
            <a:ext cx="11247120" cy="2535566"/>
          </a:xfrm>
          <a:prstGeom prst="rect">
            <a:avLst/>
          </a:prstGeom>
          <a:noFill/>
        </p:spPr>
        <p:txBody>
          <a:bodyPr wrap="square">
            <a:spAutoFit/>
          </a:bodyPr>
          <a:lstStyle/>
          <a:p>
            <a:pPr>
              <a:lnSpc>
                <a:spcPct val="150000"/>
              </a:lnSpc>
            </a:pPr>
            <a:r>
              <a:rPr lang="en-IN" dirty="0">
                <a:latin typeface="Times New Roman" pitchFamily="18" charset="0"/>
                <a:cs typeface="Times New Roman" pitchFamily="18" charset="0"/>
              </a:rPr>
              <a:t>[4]. Z. Ji et al., "Deep Ranking for Image Zero-Shot Multi-Label Classification," in IEEE Transactions on Image Processing, vol. 29, pp. 6549-6560, 2020, </a:t>
            </a:r>
            <a:r>
              <a:rPr lang="en-IN" dirty="0" err="1">
                <a:latin typeface="Times New Roman" pitchFamily="18" charset="0"/>
                <a:cs typeface="Times New Roman" pitchFamily="18" charset="0"/>
              </a:rPr>
              <a:t>doi</a:t>
            </a:r>
            <a:r>
              <a:rPr lang="en-IN" dirty="0">
                <a:latin typeface="Times New Roman" pitchFamily="18" charset="0"/>
                <a:cs typeface="Times New Roman" pitchFamily="18" charset="0"/>
              </a:rPr>
              <a:t>: 10.1109/TIP.2020.2991527.</a:t>
            </a:r>
          </a:p>
          <a:p>
            <a:pPr>
              <a:lnSpc>
                <a:spcPct val="150000"/>
              </a:lnSpc>
            </a:pPr>
            <a:r>
              <a:rPr lang="en-IN" dirty="0">
                <a:latin typeface="Times New Roman" pitchFamily="18" charset="0"/>
                <a:cs typeface="Times New Roman" pitchFamily="18" charset="0"/>
              </a:rPr>
              <a:t>[5]  Z. Li et al., "Thoracic Disease Identification and Localization with Limited Supervision," 2018 IEEE/CVF Conference on Computer Vision and Pattern Recognition, 2018, pp. 8290-8299, </a:t>
            </a:r>
            <a:r>
              <a:rPr lang="en-IN" dirty="0" err="1">
                <a:latin typeface="Times New Roman" pitchFamily="18" charset="0"/>
                <a:cs typeface="Times New Roman" pitchFamily="18" charset="0"/>
              </a:rPr>
              <a:t>doi</a:t>
            </a:r>
            <a:r>
              <a:rPr lang="en-IN" dirty="0">
                <a:latin typeface="Times New Roman" pitchFamily="18" charset="0"/>
                <a:cs typeface="Times New Roman" pitchFamily="18" charset="0"/>
              </a:rPr>
              <a:t>: 10.1109/CVPR.2018.00865.</a:t>
            </a:r>
          </a:p>
          <a:p>
            <a:pPr>
              <a:lnSpc>
                <a:spcPct val="150000"/>
              </a:lnSpc>
            </a:pPr>
            <a:r>
              <a:rPr lang="en-IN" dirty="0">
                <a:latin typeface="Times New Roman" pitchFamily="18" charset="0"/>
                <a:cs typeface="Times New Roman" pitchFamily="18" charset="0"/>
              </a:rPr>
              <a:t>[6]. D. -P. Fan et al., "Inf-Net: Automatic COVID-19 Lung Infection Segmentation From CT Images," in IEEE Transactions on Medical Imaging, vol. 39, no. 8, pp. 2626-2637, Aug. 2020, </a:t>
            </a:r>
            <a:r>
              <a:rPr lang="en-IN" dirty="0" err="1">
                <a:latin typeface="Times New Roman" pitchFamily="18" charset="0"/>
                <a:cs typeface="Times New Roman" pitchFamily="18" charset="0"/>
              </a:rPr>
              <a:t>doi</a:t>
            </a:r>
            <a:r>
              <a:rPr lang="en-IN" dirty="0">
                <a:latin typeface="Times New Roman" pitchFamily="18" charset="0"/>
                <a:cs typeface="Times New Roman" pitchFamily="18" charset="0"/>
              </a:rPr>
              <a:t>: 10.1109/TMI.2020.2996645.	 </a:t>
            </a:r>
          </a:p>
        </p:txBody>
      </p:sp>
    </p:spTree>
    <p:extLst>
      <p:ext uri="{BB962C8B-B14F-4D97-AF65-F5344CB8AC3E}">
        <p14:creationId xmlns:p14="http://schemas.microsoft.com/office/powerpoint/2010/main" val="1786050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C2840C-2155-1A78-0283-B169A4B4F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03920"/>
            <a:ext cx="11430000" cy="6429375"/>
          </a:xfrm>
          <a:prstGeom prst="rect">
            <a:avLst/>
          </a:prstGeom>
        </p:spPr>
      </p:pic>
    </p:spTree>
    <p:extLst>
      <p:ext uri="{BB962C8B-B14F-4D97-AF65-F5344CB8AC3E}">
        <p14:creationId xmlns:p14="http://schemas.microsoft.com/office/powerpoint/2010/main" val="329170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3FB93B0-F411-9928-1395-D22AA184BF6D}"/>
              </a:ext>
            </a:extLst>
          </p:cNvPr>
          <p:cNvGraphicFramePr/>
          <p:nvPr>
            <p:extLst>
              <p:ext uri="{D42A27DB-BD31-4B8C-83A1-F6EECF244321}">
                <p14:modId xmlns:p14="http://schemas.microsoft.com/office/powerpoint/2010/main" val="80733416"/>
              </p:ext>
            </p:extLst>
          </p:nvPr>
        </p:nvGraphicFramePr>
        <p:xfrm>
          <a:off x="2439732" y="1604472"/>
          <a:ext cx="7312536" cy="3891162"/>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B9DB3269-1C4A-C4B7-DFC9-62B529365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543" y="282051"/>
            <a:ext cx="5149028" cy="1653282"/>
          </a:xfrm>
          <a:prstGeom prst="rect">
            <a:avLst/>
          </a:prstGeom>
        </p:spPr>
      </p:pic>
      <p:sp>
        <p:nvSpPr>
          <p:cNvPr id="8" name="TextBox 7">
            <a:extLst>
              <a:ext uri="{FF2B5EF4-FFF2-40B4-BE49-F238E27FC236}">
                <a16:creationId xmlns:a16="http://schemas.microsoft.com/office/drawing/2014/main" id="{C058F0AC-E82E-8D12-373B-46CF6824FFE5}"/>
              </a:ext>
            </a:extLst>
          </p:cNvPr>
          <p:cNvSpPr txBox="1"/>
          <p:nvPr/>
        </p:nvSpPr>
        <p:spPr>
          <a:xfrm>
            <a:off x="3837432" y="6032632"/>
            <a:ext cx="6724834" cy="646331"/>
          </a:xfrm>
          <a:prstGeom prst="rect">
            <a:avLst/>
          </a:prstGeom>
          <a:noFill/>
        </p:spPr>
        <p:txBody>
          <a:bodyPr wrap="square">
            <a:spAutoFit/>
          </a:bodyPr>
          <a:lstStyle/>
          <a:p>
            <a:r>
              <a:rPr lang="en-US" i="1" dirty="0">
                <a:solidFill>
                  <a:srgbClr val="121212"/>
                </a:solidFill>
                <a:latin typeface="TNYAdobeCaslonPro"/>
              </a:rPr>
              <a:t>FIGURE,   REPORTED CASES AS PER PERCENTAGE</a:t>
            </a:r>
          </a:p>
          <a:p>
            <a:endParaRPr lang="en-IN" dirty="0"/>
          </a:p>
        </p:txBody>
      </p:sp>
    </p:spTree>
    <p:extLst>
      <p:ext uri="{BB962C8B-B14F-4D97-AF65-F5344CB8AC3E}">
        <p14:creationId xmlns:p14="http://schemas.microsoft.com/office/powerpoint/2010/main" val="3177956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F09245-7379-3A91-197F-2871F40F8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793" y="0"/>
            <a:ext cx="4545368" cy="1459455"/>
          </a:xfrm>
          <a:prstGeom prst="rect">
            <a:avLst/>
          </a:prstGeom>
        </p:spPr>
      </p:pic>
      <p:graphicFrame>
        <p:nvGraphicFramePr>
          <p:cNvPr id="6" name="Chart 5">
            <a:extLst>
              <a:ext uri="{FF2B5EF4-FFF2-40B4-BE49-F238E27FC236}">
                <a16:creationId xmlns:a16="http://schemas.microsoft.com/office/drawing/2014/main" id="{86CC9B33-D319-7999-F001-64135CED9871}"/>
              </a:ext>
            </a:extLst>
          </p:cNvPr>
          <p:cNvGraphicFramePr/>
          <p:nvPr>
            <p:extLst>
              <p:ext uri="{D42A27DB-BD31-4B8C-83A1-F6EECF244321}">
                <p14:modId xmlns:p14="http://schemas.microsoft.com/office/powerpoint/2010/main" val="3063865719"/>
              </p:ext>
            </p:extLst>
          </p:nvPr>
        </p:nvGraphicFramePr>
        <p:xfrm>
          <a:off x="407387" y="1305593"/>
          <a:ext cx="3454406" cy="29113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954892B0-7E24-D694-DF73-1BBFB6A62293}"/>
              </a:ext>
            </a:extLst>
          </p:cNvPr>
          <p:cNvSpPr txBox="1"/>
          <p:nvPr/>
        </p:nvSpPr>
        <p:spPr>
          <a:xfrm>
            <a:off x="5053614" y="1459455"/>
            <a:ext cx="6094520" cy="646331"/>
          </a:xfrm>
          <a:prstGeom prst="rect">
            <a:avLst/>
          </a:prstGeom>
          <a:noFill/>
        </p:spPr>
        <p:txBody>
          <a:bodyPr wrap="square">
            <a:spAutoFit/>
          </a:bodyPr>
          <a:lstStyle/>
          <a:p>
            <a:r>
              <a:rPr lang="en-US" dirty="0"/>
              <a:t> According to World Health Organization estimates, 65 million people have moderate to severe  THORAX</a:t>
            </a:r>
            <a:endParaRPr lang="en-IN" dirty="0"/>
          </a:p>
        </p:txBody>
      </p:sp>
      <p:sp>
        <p:nvSpPr>
          <p:cNvPr id="10" name="TextBox 9">
            <a:extLst>
              <a:ext uri="{FF2B5EF4-FFF2-40B4-BE49-F238E27FC236}">
                <a16:creationId xmlns:a16="http://schemas.microsoft.com/office/drawing/2014/main" id="{C84ACAF1-0CB7-3ED5-790B-58D82593068A}"/>
              </a:ext>
            </a:extLst>
          </p:cNvPr>
          <p:cNvSpPr txBox="1"/>
          <p:nvPr/>
        </p:nvSpPr>
        <p:spPr>
          <a:xfrm>
            <a:off x="5053614" y="2311198"/>
            <a:ext cx="6094520" cy="923330"/>
          </a:xfrm>
          <a:prstGeom prst="rect">
            <a:avLst/>
          </a:prstGeom>
          <a:noFill/>
        </p:spPr>
        <p:txBody>
          <a:bodyPr wrap="square">
            <a:spAutoFit/>
          </a:bodyPr>
          <a:lstStyle/>
          <a:p>
            <a:r>
              <a:rPr lang="en-US" dirty="0"/>
              <a:t>More than 3 million people died of COPD in 2005 corresponding to 5% of all deaths globally and it is estimated to be the third leading cause of death by 2030</a:t>
            </a:r>
            <a:endParaRPr lang="en-IN" dirty="0"/>
          </a:p>
        </p:txBody>
      </p:sp>
      <p:sp>
        <p:nvSpPr>
          <p:cNvPr id="12" name="TextBox 11">
            <a:extLst>
              <a:ext uri="{FF2B5EF4-FFF2-40B4-BE49-F238E27FC236}">
                <a16:creationId xmlns:a16="http://schemas.microsoft.com/office/drawing/2014/main" id="{F04D977E-8DA2-1522-A906-F57F8CFB3589}"/>
              </a:ext>
            </a:extLst>
          </p:cNvPr>
          <p:cNvSpPr txBox="1"/>
          <p:nvPr/>
        </p:nvSpPr>
        <p:spPr>
          <a:xfrm>
            <a:off x="5069877" y="3383260"/>
            <a:ext cx="6094520" cy="646331"/>
          </a:xfrm>
          <a:prstGeom prst="rect">
            <a:avLst/>
          </a:prstGeom>
          <a:noFill/>
        </p:spPr>
        <p:txBody>
          <a:bodyPr wrap="square">
            <a:spAutoFit/>
          </a:bodyPr>
          <a:lstStyle/>
          <a:p>
            <a:r>
              <a:rPr lang="en-US" dirty="0"/>
              <a:t>epidemiologic data on THORAX are difficult and expensive to collect.</a:t>
            </a:r>
            <a:endParaRPr lang="en-IN" dirty="0"/>
          </a:p>
        </p:txBody>
      </p:sp>
      <p:sp>
        <p:nvSpPr>
          <p:cNvPr id="14" name="TextBox 13">
            <a:extLst>
              <a:ext uri="{FF2B5EF4-FFF2-40B4-BE49-F238E27FC236}">
                <a16:creationId xmlns:a16="http://schemas.microsoft.com/office/drawing/2014/main" id="{46C7F3D8-E4EA-2045-6982-13CA90A93283}"/>
              </a:ext>
            </a:extLst>
          </p:cNvPr>
          <p:cNvSpPr txBox="1"/>
          <p:nvPr/>
        </p:nvSpPr>
        <p:spPr>
          <a:xfrm>
            <a:off x="0" y="4167954"/>
            <a:ext cx="7184248" cy="923330"/>
          </a:xfrm>
          <a:prstGeom prst="rect">
            <a:avLst/>
          </a:prstGeom>
          <a:noFill/>
        </p:spPr>
        <p:txBody>
          <a:bodyPr wrap="square">
            <a:spAutoFit/>
          </a:bodyPr>
          <a:lstStyle/>
          <a:p>
            <a:r>
              <a:rPr lang="en-US" b="0" i="0" dirty="0">
                <a:solidFill>
                  <a:srgbClr val="212121"/>
                </a:solidFill>
                <a:effectLst/>
                <a:latin typeface="Cambria" panose="02040503050406030204" pitchFamily="18" charset="0"/>
              </a:rPr>
              <a:t>However, it is known that low- and middle-income countries already shoulder much of the burden of </a:t>
            </a:r>
            <a:r>
              <a:rPr lang="en-US" dirty="0">
                <a:solidFill>
                  <a:srgbClr val="212121"/>
                </a:solidFill>
                <a:latin typeface="Cambria" panose="02040503050406030204" pitchFamily="18" charset="0"/>
              </a:rPr>
              <a:t>THORAX </a:t>
            </a:r>
            <a:r>
              <a:rPr lang="en-US" b="0" i="0" dirty="0">
                <a:solidFill>
                  <a:srgbClr val="212121"/>
                </a:solidFill>
                <a:effectLst/>
                <a:latin typeface="Cambria" panose="02040503050406030204" pitchFamily="18" charset="0"/>
              </a:rPr>
              <a:t>with almost 90% of </a:t>
            </a:r>
            <a:r>
              <a:rPr lang="en-US" dirty="0">
                <a:solidFill>
                  <a:srgbClr val="212121"/>
                </a:solidFill>
                <a:latin typeface="Cambria" panose="02040503050406030204" pitchFamily="18" charset="0"/>
              </a:rPr>
              <a:t>THORAX</a:t>
            </a:r>
            <a:r>
              <a:rPr lang="en-US" b="0" i="0" dirty="0">
                <a:solidFill>
                  <a:srgbClr val="212121"/>
                </a:solidFill>
                <a:effectLst/>
                <a:latin typeface="Cambria" panose="02040503050406030204" pitchFamily="18" charset="0"/>
              </a:rPr>
              <a:t> deaths taking place in these countries</a:t>
            </a:r>
            <a:endParaRPr lang="en-IN" dirty="0"/>
          </a:p>
        </p:txBody>
      </p:sp>
      <p:sp>
        <p:nvSpPr>
          <p:cNvPr id="16" name="TextBox 15">
            <a:extLst>
              <a:ext uri="{FF2B5EF4-FFF2-40B4-BE49-F238E27FC236}">
                <a16:creationId xmlns:a16="http://schemas.microsoft.com/office/drawing/2014/main" id="{D502A798-4C45-90CB-CA5B-0DCA69B0745B}"/>
              </a:ext>
            </a:extLst>
          </p:cNvPr>
          <p:cNvSpPr txBox="1"/>
          <p:nvPr/>
        </p:nvSpPr>
        <p:spPr>
          <a:xfrm>
            <a:off x="4421" y="5924690"/>
            <a:ext cx="5277793" cy="923330"/>
          </a:xfrm>
          <a:prstGeom prst="rect">
            <a:avLst/>
          </a:prstGeom>
          <a:noFill/>
        </p:spPr>
        <p:txBody>
          <a:bodyPr wrap="square">
            <a:spAutoFit/>
          </a:bodyPr>
          <a:lstStyle/>
          <a:p>
            <a:r>
              <a:rPr lang="en-US" b="0" i="0" dirty="0">
                <a:solidFill>
                  <a:srgbClr val="4D5156"/>
                </a:solidFill>
                <a:effectLst/>
                <a:latin typeface="Google Sans"/>
              </a:rPr>
              <a:t>Obstructive lung diseases like </a:t>
            </a:r>
            <a:r>
              <a:rPr lang="en-US" b="0" i="0" dirty="0">
                <a:solidFill>
                  <a:srgbClr val="040C28"/>
                </a:solidFill>
                <a:effectLst/>
                <a:latin typeface="Google Sans"/>
              </a:rPr>
              <a:t>asthma and </a:t>
            </a:r>
            <a:r>
              <a:rPr lang="en-US" dirty="0">
                <a:solidFill>
                  <a:srgbClr val="040C28"/>
                </a:solidFill>
                <a:latin typeface="Google Sans"/>
              </a:rPr>
              <a:t>THORAX</a:t>
            </a:r>
            <a:r>
              <a:rPr lang="en-US" b="0" i="0" dirty="0">
                <a:solidFill>
                  <a:srgbClr val="4D5156"/>
                </a:solidFill>
                <a:effectLst/>
                <a:latin typeface="Google Sans"/>
              </a:rPr>
              <a:t> are the most common respiratory diseases seen in respiratory outpatient services across India</a:t>
            </a:r>
            <a:endParaRPr lang="en-IN" dirty="0"/>
          </a:p>
        </p:txBody>
      </p:sp>
      <p:pic>
        <p:nvPicPr>
          <p:cNvPr id="2050" name="Picture 2" descr="India - Wikipedia">
            <a:extLst>
              <a:ext uri="{FF2B5EF4-FFF2-40B4-BE49-F238E27FC236}">
                <a16:creationId xmlns:a16="http://schemas.microsoft.com/office/drawing/2014/main" id="{16B871EE-5526-E3DD-544C-1E8545CEB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635" y="3885182"/>
            <a:ext cx="3161946" cy="15133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DE6B02F-591B-14A4-C9F8-150F16BB9C66}"/>
              </a:ext>
            </a:extLst>
          </p:cNvPr>
          <p:cNvSpPr txBox="1"/>
          <p:nvPr/>
        </p:nvSpPr>
        <p:spPr>
          <a:xfrm>
            <a:off x="6114502" y="6008805"/>
            <a:ext cx="6121152" cy="369332"/>
          </a:xfrm>
          <a:prstGeom prst="rect">
            <a:avLst/>
          </a:prstGeom>
          <a:noFill/>
        </p:spPr>
        <p:txBody>
          <a:bodyPr wrap="square">
            <a:spAutoFit/>
          </a:bodyPr>
          <a:lstStyle/>
          <a:p>
            <a:r>
              <a:rPr lang="en-US" dirty="0"/>
              <a:t>IN INDIA , 60 % health registered is related to THORAX(COPD) </a:t>
            </a:r>
            <a:endParaRPr lang="en-IN" dirty="0"/>
          </a:p>
        </p:txBody>
      </p:sp>
    </p:spTree>
    <p:extLst>
      <p:ext uri="{BB962C8B-B14F-4D97-AF65-F5344CB8AC3E}">
        <p14:creationId xmlns:p14="http://schemas.microsoft.com/office/powerpoint/2010/main" val="3372492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5D4CD6-7395-1E9D-5CC1-BA59B5EEE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33" y="0"/>
            <a:ext cx="11085534" cy="6858000"/>
          </a:xfrm>
          <a:prstGeom prst="rect">
            <a:avLst/>
          </a:prstGeom>
        </p:spPr>
      </p:pic>
    </p:spTree>
    <p:extLst>
      <p:ext uri="{BB962C8B-B14F-4D97-AF65-F5344CB8AC3E}">
        <p14:creationId xmlns:p14="http://schemas.microsoft.com/office/powerpoint/2010/main" val="3330400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16B37C-C0A9-3605-3554-B5B2776E3E93}"/>
              </a:ext>
            </a:extLst>
          </p:cNvPr>
          <p:cNvSpPr txBox="1"/>
          <p:nvPr/>
        </p:nvSpPr>
        <p:spPr>
          <a:xfrm>
            <a:off x="4707386" y="656040"/>
            <a:ext cx="7366245" cy="873572"/>
          </a:xfrm>
          <a:prstGeom prst="rect">
            <a:avLst/>
          </a:prstGeom>
          <a:noFill/>
        </p:spPr>
        <p:txBody>
          <a:bodyPr wrap="square">
            <a:spAutoFit/>
          </a:bodyPr>
          <a:lstStyle/>
          <a:p>
            <a:pPr algn="ctr">
              <a:lnSpc>
                <a:spcPct val="150000"/>
              </a:lnSpc>
            </a:pPr>
            <a:r>
              <a:rPr lang="en-US" sz="1800" b="1" dirty="0">
                <a:solidFill>
                  <a:schemeClr val="tx1"/>
                </a:solidFill>
                <a:latin typeface="Times New Roman" panose="02020603050405020304" pitchFamily="18" charset="0"/>
                <a:cs typeface="Times New Roman" panose="02020603050405020304" pitchFamily="18" charset="0"/>
              </a:rPr>
              <a:t>DISCRIMINATIVE FEATURE LEARNING FOR THORAX DISEASE CLASSIFICATION IN CXRI</a:t>
            </a:r>
          </a:p>
        </p:txBody>
      </p:sp>
      <p:pic>
        <p:nvPicPr>
          <p:cNvPr id="11" name="Picture 10">
            <a:extLst>
              <a:ext uri="{FF2B5EF4-FFF2-40B4-BE49-F238E27FC236}">
                <a16:creationId xmlns:a16="http://schemas.microsoft.com/office/drawing/2014/main" id="{854E8529-BBF2-83F6-9591-A792948BE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19239" cy="3089429"/>
          </a:xfrm>
          <a:prstGeom prst="rect">
            <a:avLst/>
          </a:prstGeom>
        </p:spPr>
      </p:pic>
      <p:sp>
        <p:nvSpPr>
          <p:cNvPr id="13" name="TextBox 12">
            <a:extLst>
              <a:ext uri="{FF2B5EF4-FFF2-40B4-BE49-F238E27FC236}">
                <a16:creationId xmlns:a16="http://schemas.microsoft.com/office/drawing/2014/main" id="{6E5C7851-187B-31D8-D10B-18CE40EF8811}"/>
              </a:ext>
            </a:extLst>
          </p:cNvPr>
          <p:cNvSpPr txBox="1"/>
          <p:nvPr/>
        </p:nvSpPr>
        <p:spPr>
          <a:xfrm>
            <a:off x="5248922" y="2007223"/>
            <a:ext cx="6094520" cy="369332"/>
          </a:xfrm>
          <a:prstGeom prst="rect">
            <a:avLst/>
          </a:prstGeom>
          <a:noFill/>
        </p:spPr>
        <p:txBody>
          <a:bodyPr wrap="square">
            <a:spAutoFit/>
          </a:bodyPr>
          <a:lstStyle/>
          <a:p>
            <a:r>
              <a:rPr lang="en-US" dirty="0"/>
              <a:t>CXRI-   CHEST X-RAY IMAGES</a:t>
            </a:r>
          </a:p>
        </p:txBody>
      </p:sp>
      <p:sp>
        <p:nvSpPr>
          <p:cNvPr id="15" name="TextBox 14">
            <a:extLst>
              <a:ext uri="{FF2B5EF4-FFF2-40B4-BE49-F238E27FC236}">
                <a16:creationId xmlns:a16="http://schemas.microsoft.com/office/drawing/2014/main" id="{D5E53830-D1A2-BA9E-0272-F9DF20060BAC}"/>
              </a:ext>
            </a:extLst>
          </p:cNvPr>
          <p:cNvSpPr txBox="1"/>
          <p:nvPr/>
        </p:nvSpPr>
        <p:spPr>
          <a:xfrm>
            <a:off x="0" y="3399240"/>
            <a:ext cx="6094520" cy="369332"/>
          </a:xfrm>
          <a:prstGeom prst="rect">
            <a:avLst/>
          </a:prstGeom>
          <a:noFill/>
        </p:spPr>
        <p:txBody>
          <a:bodyPr wrap="square">
            <a:spAutoFit/>
          </a:bodyPr>
          <a:lstStyle/>
          <a:p>
            <a:r>
              <a:rPr lang="en-US" dirty="0"/>
              <a:t>TECHNOLOGY USED</a:t>
            </a:r>
          </a:p>
        </p:txBody>
      </p:sp>
      <p:pic>
        <p:nvPicPr>
          <p:cNvPr id="17" name="Picture 16">
            <a:extLst>
              <a:ext uri="{FF2B5EF4-FFF2-40B4-BE49-F238E27FC236}">
                <a16:creationId xmlns:a16="http://schemas.microsoft.com/office/drawing/2014/main" id="{EBA649C4-D091-2E40-B301-93CFA4473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308" y="4112114"/>
            <a:ext cx="3787806" cy="2130641"/>
          </a:xfrm>
          <a:prstGeom prst="rect">
            <a:avLst/>
          </a:prstGeom>
        </p:spPr>
      </p:pic>
      <p:pic>
        <p:nvPicPr>
          <p:cNvPr id="19" name="Picture 18">
            <a:extLst>
              <a:ext uri="{FF2B5EF4-FFF2-40B4-BE49-F238E27FC236}">
                <a16:creationId xmlns:a16="http://schemas.microsoft.com/office/drawing/2014/main" id="{427C5D26-C8BE-CCAC-8527-AF417B640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9810" y="4078383"/>
            <a:ext cx="2122463" cy="2122463"/>
          </a:xfrm>
          <a:prstGeom prst="rect">
            <a:avLst/>
          </a:prstGeom>
        </p:spPr>
      </p:pic>
      <p:pic>
        <p:nvPicPr>
          <p:cNvPr id="23" name="Picture 22">
            <a:extLst>
              <a:ext uri="{FF2B5EF4-FFF2-40B4-BE49-F238E27FC236}">
                <a16:creationId xmlns:a16="http://schemas.microsoft.com/office/drawing/2014/main" id="{1820BC41-3C46-914E-2CFA-FF718CD1FB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922" y="4098235"/>
            <a:ext cx="3391271" cy="1849494"/>
          </a:xfrm>
          <a:prstGeom prst="rect">
            <a:avLst/>
          </a:prstGeom>
        </p:spPr>
      </p:pic>
      <p:pic>
        <p:nvPicPr>
          <p:cNvPr id="27" name="Picture 26">
            <a:extLst>
              <a:ext uri="{FF2B5EF4-FFF2-40B4-BE49-F238E27FC236}">
                <a16:creationId xmlns:a16="http://schemas.microsoft.com/office/drawing/2014/main" id="{ACAA1BA1-DD77-6682-4963-E8D81F7BE8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3128" y="4171264"/>
            <a:ext cx="3340503" cy="1395151"/>
          </a:xfrm>
          <a:prstGeom prst="rect">
            <a:avLst/>
          </a:prstGeom>
        </p:spPr>
      </p:pic>
      <p:pic>
        <p:nvPicPr>
          <p:cNvPr id="29" name="Picture 28">
            <a:extLst>
              <a:ext uri="{FF2B5EF4-FFF2-40B4-BE49-F238E27FC236}">
                <a16:creationId xmlns:a16="http://schemas.microsoft.com/office/drawing/2014/main" id="{C5750FA2-67D8-6A02-C352-65E5157878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9650" y="2831071"/>
            <a:ext cx="1283729" cy="1283729"/>
          </a:xfrm>
          <a:prstGeom prst="rect">
            <a:avLst/>
          </a:prstGeom>
        </p:spPr>
      </p:pic>
    </p:spTree>
    <p:extLst>
      <p:ext uri="{BB962C8B-B14F-4D97-AF65-F5344CB8AC3E}">
        <p14:creationId xmlns:p14="http://schemas.microsoft.com/office/powerpoint/2010/main" val="2722403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1E6C26-E84D-9DD1-47B1-102A71BBE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688" y="0"/>
            <a:ext cx="9467815" cy="3116061"/>
          </a:xfrm>
          <a:prstGeom prst="rect">
            <a:avLst/>
          </a:prstGeom>
        </p:spPr>
      </p:pic>
      <p:pic>
        <p:nvPicPr>
          <p:cNvPr id="7" name="Picture 6">
            <a:extLst>
              <a:ext uri="{FF2B5EF4-FFF2-40B4-BE49-F238E27FC236}">
                <a16:creationId xmlns:a16="http://schemas.microsoft.com/office/drawing/2014/main" id="{650F93BD-DA34-01B4-2911-3B99ED4FA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64" y="3510273"/>
            <a:ext cx="5098037" cy="2837339"/>
          </a:xfrm>
          <a:prstGeom prst="rect">
            <a:avLst/>
          </a:prstGeom>
        </p:spPr>
      </p:pic>
      <p:pic>
        <p:nvPicPr>
          <p:cNvPr id="9" name="Picture 8">
            <a:extLst>
              <a:ext uri="{FF2B5EF4-FFF2-40B4-BE49-F238E27FC236}">
                <a16:creationId xmlns:a16="http://schemas.microsoft.com/office/drawing/2014/main" id="{D65F050B-BF5B-A675-9D66-6592D745A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528" y="3631646"/>
            <a:ext cx="6813472" cy="2594591"/>
          </a:xfrm>
          <a:prstGeom prst="rect">
            <a:avLst/>
          </a:prstGeom>
        </p:spPr>
      </p:pic>
    </p:spTree>
    <p:extLst>
      <p:ext uri="{BB962C8B-B14F-4D97-AF65-F5344CB8AC3E}">
        <p14:creationId xmlns:p14="http://schemas.microsoft.com/office/powerpoint/2010/main" val="3328298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26CC64-A470-C1A4-4976-5D95255C2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9782"/>
            <a:ext cx="3425982" cy="4564362"/>
          </a:xfrm>
          <a:prstGeom prst="rect">
            <a:avLst/>
          </a:prstGeom>
        </p:spPr>
      </p:pic>
      <p:pic>
        <p:nvPicPr>
          <p:cNvPr id="5" name="Picture 4">
            <a:extLst>
              <a:ext uri="{FF2B5EF4-FFF2-40B4-BE49-F238E27FC236}">
                <a16:creationId xmlns:a16="http://schemas.microsoft.com/office/drawing/2014/main" id="{7280DF8C-C02B-6D73-D9B4-71E2933C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8736" y="69782"/>
            <a:ext cx="6536409" cy="2072889"/>
          </a:xfrm>
          <a:prstGeom prst="rect">
            <a:avLst/>
          </a:prstGeom>
        </p:spPr>
      </p:pic>
      <p:pic>
        <p:nvPicPr>
          <p:cNvPr id="7" name="Picture 6">
            <a:extLst>
              <a:ext uri="{FF2B5EF4-FFF2-40B4-BE49-F238E27FC236}">
                <a16:creationId xmlns:a16="http://schemas.microsoft.com/office/drawing/2014/main" id="{4D965F97-3940-74AA-4C1B-D43A2FC1D8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5204" y="2038874"/>
            <a:ext cx="5173620" cy="1610533"/>
          </a:xfrm>
          <a:prstGeom prst="rect">
            <a:avLst/>
          </a:prstGeom>
        </p:spPr>
      </p:pic>
      <p:pic>
        <p:nvPicPr>
          <p:cNvPr id="9" name="Picture 8">
            <a:extLst>
              <a:ext uri="{FF2B5EF4-FFF2-40B4-BE49-F238E27FC236}">
                <a16:creationId xmlns:a16="http://schemas.microsoft.com/office/drawing/2014/main" id="{08F1B3D3-D0B9-E7F2-ADE7-BA9FD4C4B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272" y="4806063"/>
            <a:ext cx="3128567" cy="1443144"/>
          </a:xfrm>
          <a:prstGeom prst="rect">
            <a:avLst/>
          </a:prstGeom>
        </p:spPr>
      </p:pic>
      <p:pic>
        <p:nvPicPr>
          <p:cNvPr id="13" name="Picture 12">
            <a:extLst>
              <a:ext uri="{FF2B5EF4-FFF2-40B4-BE49-F238E27FC236}">
                <a16:creationId xmlns:a16="http://schemas.microsoft.com/office/drawing/2014/main" id="{E6DE4AEF-BD1F-D406-173B-994B89BD5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8736" y="3659572"/>
            <a:ext cx="5382313" cy="3027551"/>
          </a:xfrm>
          <a:prstGeom prst="rect">
            <a:avLst/>
          </a:prstGeom>
        </p:spPr>
      </p:pic>
      <p:pic>
        <p:nvPicPr>
          <p:cNvPr id="15" name="Picture 14">
            <a:extLst>
              <a:ext uri="{FF2B5EF4-FFF2-40B4-BE49-F238E27FC236}">
                <a16:creationId xmlns:a16="http://schemas.microsoft.com/office/drawing/2014/main" id="{FAE9D213-3DAF-AC8C-5805-73083BEC5C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7631" y="4491122"/>
            <a:ext cx="1364449" cy="1364449"/>
          </a:xfrm>
          <a:prstGeom prst="rect">
            <a:avLst/>
          </a:prstGeom>
        </p:spPr>
      </p:pic>
    </p:spTree>
    <p:extLst>
      <p:ext uri="{BB962C8B-B14F-4D97-AF65-F5344CB8AC3E}">
        <p14:creationId xmlns:p14="http://schemas.microsoft.com/office/powerpoint/2010/main" val="3657317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1337</Words>
  <Application>Microsoft Office PowerPoint</Application>
  <PresentationFormat>Widescreen</PresentationFormat>
  <Paragraphs>85</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Cambria</vt:lpstr>
      <vt:lpstr>Google Sans</vt:lpstr>
      <vt:lpstr>Symbol</vt:lpstr>
      <vt:lpstr>Times New Roman</vt:lpstr>
      <vt:lpstr>TNYAdobeCaslonPro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 Chouragade</dc:creator>
  <cp:lastModifiedBy>Tushar Chouragade</cp:lastModifiedBy>
  <cp:revision>1</cp:revision>
  <dcterms:created xsi:type="dcterms:W3CDTF">2023-06-03T10:18:28Z</dcterms:created>
  <dcterms:modified xsi:type="dcterms:W3CDTF">2023-06-04T06:57:18Z</dcterms:modified>
</cp:coreProperties>
</file>